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7"/>
  </p:notesMasterIdLst>
  <p:sldIdLst>
    <p:sldId id="272" r:id="rId5"/>
    <p:sldId id="279" r:id="rId6"/>
    <p:sldId id="273" r:id="rId7"/>
    <p:sldId id="280" r:id="rId8"/>
    <p:sldId id="281" r:id="rId9"/>
    <p:sldId id="286" r:id="rId10"/>
    <p:sldId id="278" r:id="rId11"/>
    <p:sldId id="282" r:id="rId12"/>
    <p:sldId id="284" r:id="rId13"/>
    <p:sldId id="274" r:id="rId14"/>
    <p:sldId id="285" r:id="rId15"/>
    <p:sldId id="277" r:id="rId16"/>
  </p:sldIdLst>
  <p:sldSz cx="12192000" cy="6858000"/>
  <p:notesSz cx="6858000" cy="9144000"/>
  <p:embeddedFontLst>
    <p:embeddedFont>
      <p:font typeface="Assistant" pitchFamily="2" charset="-79"/>
      <p:regular r:id="rId18"/>
      <p:bold r:id="rId19"/>
    </p:embeddedFont>
    <p:embeddedFont>
      <p:font typeface="Nunito" pitchFamily="2" charset="77"/>
      <p:regular r:id="rId20"/>
      <p:bold r:id="rId21"/>
      <p:italic r:id="rId22"/>
      <p:boldItalic r:id="rId23"/>
    </p:embeddedFont>
    <p:embeddedFont>
      <p:font typeface="Source Code Pro" panose="020B0509030403020204" pitchFamily="49"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0E3"/>
    <a:srgbClr val="FFC100"/>
    <a:srgbClr val="8C1AF5"/>
    <a:srgbClr val="01BE09"/>
    <a:srgbClr val="4D75AF"/>
    <a:srgbClr val="55AE75"/>
    <a:srgbClr val="40033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CED099-9EE2-5E8A-6E33-A4E7355B763B}" v="15" dt="2021-11-16T11:54:27.161"/>
    <p1510:client id="{5B3DE922-DDB8-6C2D-9AE0-E9EC55BE45DE}" v="1" dt="2021-10-21T14:41:23.202"/>
    <p1510:client id="{A8D4B856-7A50-4B50-F6D0-223B1705B206}" v="10" dt="2021-09-22T09:47:22.327"/>
    <p1510:client id="{B323701B-4048-F322-7141-263CF26D6D13}" v="97" dt="2021-11-02T15:41:57.780"/>
    <p1510:client id="{EE948D23-F085-3DC1-4873-1B0EC27E3D0C}" v="11" dt="2021-11-25T08:17:28.6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06" autoAdjust="0"/>
    <p:restoredTop sz="70508"/>
  </p:normalViewPr>
  <p:slideViewPr>
    <p:cSldViewPr snapToGrid="0">
      <p:cViewPr varScale="1">
        <p:scale>
          <a:sx n="108" d="100"/>
          <a:sy n="108" d="100"/>
        </p:scale>
        <p:origin x="2160" y="184"/>
      </p:cViewPr>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80" d="100"/>
        <a:sy n="80" d="100"/>
      </p:scale>
      <p:origin x="0" y="0"/>
    </p:cViewPr>
  </p:sorterViewPr>
  <p:notesViewPr>
    <p:cSldViewPr snapToGrid="0">
      <p:cViewPr varScale="1">
        <p:scale>
          <a:sx n="121" d="100"/>
          <a:sy n="121" d="100"/>
        </p:scale>
        <p:origin x="302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ke de Boer" userId="S::l.deboer@esciencecenter.nl::4cd51eb9-54ac-406c-8d37-41bfcac6970c" providerId="AD" clId="Web-{5B3DE922-DDB8-6C2D-9AE0-E9EC55BE45DE}"/>
    <pc:docChg chg="modSld">
      <pc:chgData name="Lieke de Boer" userId="S::l.deboer@esciencecenter.nl::4cd51eb9-54ac-406c-8d37-41bfcac6970c" providerId="AD" clId="Web-{5B3DE922-DDB8-6C2D-9AE0-E9EC55BE45DE}" dt="2021-10-21T14:41:23.202" v="0" actId="20577"/>
      <pc:docMkLst>
        <pc:docMk/>
      </pc:docMkLst>
      <pc:sldChg chg="modSp">
        <pc:chgData name="Lieke de Boer" userId="S::l.deboer@esciencecenter.nl::4cd51eb9-54ac-406c-8d37-41bfcac6970c" providerId="AD" clId="Web-{5B3DE922-DDB8-6C2D-9AE0-E9EC55BE45DE}" dt="2021-10-21T14:41:23.202" v="0" actId="20577"/>
        <pc:sldMkLst>
          <pc:docMk/>
          <pc:sldMk cId="891515687" sldId="267"/>
        </pc:sldMkLst>
        <pc:spChg chg="mod">
          <ac:chgData name="Lieke de Boer" userId="S::l.deboer@esciencecenter.nl::4cd51eb9-54ac-406c-8d37-41bfcac6970c" providerId="AD" clId="Web-{5B3DE922-DDB8-6C2D-9AE0-E9EC55BE45DE}" dt="2021-10-21T14:41:23.202" v="0" actId="20577"/>
          <ac:spMkLst>
            <pc:docMk/>
            <pc:sldMk cId="891515687" sldId="267"/>
            <ac:spMk id="2" creationId="{EFBD5B28-127B-ED49-9A36-ACDB0774254D}"/>
          </ac:spMkLst>
        </pc:spChg>
      </pc:sldChg>
    </pc:docChg>
  </pc:docChgLst>
  <pc:docChgLst>
    <pc:chgData name="Djura Smits" userId="S::d.smits@esciencecenter.nl::83f00de3-320a-4576-821f-a395df771f8e" providerId="AD" clId="Web-{1FCED099-9EE2-5E8A-6E33-A4E7355B763B}"/>
    <pc:docChg chg="modSld">
      <pc:chgData name="Djura Smits" userId="S::d.smits@esciencecenter.nl::83f00de3-320a-4576-821f-a395df771f8e" providerId="AD" clId="Web-{1FCED099-9EE2-5E8A-6E33-A4E7355B763B}" dt="2021-11-16T11:54:27.161" v="14" actId="20577"/>
      <pc:docMkLst>
        <pc:docMk/>
      </pc:docMkLst>
      <pc:sldChg chg="modSp">
        <pc:chgData name="Djura Smits" userId="S::d.smits@esciencecenter.nl::83f00de3-320a-4576-821f-a395df771f8e" providerId="AD" clId="Web-{1FCED099-9EE2-5E8A-6E33-A4E7355B763B}" dt="2021-11-16T11:54:27.161" v="14" actId="20577"/>
        <pc:sldMkLst>
          <pc:docMk/>
          <pc:sldMk cId="432884056" sldId="270"/>
        </pc:sldMkLst>
        <pc:spChg chg="mod">
          <ac:chgData name="Djura Smits" userId="S::d.smits@esciencecenter.nl::83f00de3-320a-4576-821f-a395df771f8e" providerId="AD" clId="Web-{1FCED099-9EE2-5E8A-6E33-A4E7355B763B}" dt="2021-11-16T11:54:27.161" v="14" actId="20577"/>
          <ac:spMkLst>
            <pc:docMk/>
            <pc:sldMk cId="432884056" sldId="270"/>
            <ac:spMk id="3" creationId="{7CE9244F-DCED-0F4D-A954-0AF249042E23}"/>
          </ac:spMkLst>
        </pc:spChg>
      </pc:sldChg>
    </pc:docChg>
  </pc:docChgLst>
  <pc:docChgLst>
    <pc:chgData name="Gijs van den Oord" userId="S::g.vandenoord@esciencecenter.nl::fda410b0-620d-42e5-bd3f-d372fe21b06c" providerId="AD" clId="Web-{EE948D23-F085-3DC1-4873-1B0EC27E3D0C}"/>
    <pc:docChg chg="modSld">
      <pc:chgData name="Gijs van den Oord" userId="S::g.vandenoord@esciencecenter.nl::fda410b0-620d-42e5-bd3f-d372fe21b06c" providerId="AD" clId="Web-{EE948D23-F085-3DC1-4873-1B0EC27E3D0C}" dt="2021-11-25T08:17:28.612" v="10" actId="20577"/>
      <pc:docMkLst>
        <pc:docMk/>
      </pc:docMkLst>
      <pc:sldChg chg="modSp">
        <pc:chgData name="Gijs van den Oord" userId="S::g.vandenoord@esciencecenter.nl::fda410b0-620d-42e5-bd3f-d372fe21b06c" providerId="AD" clId="Web-{EE948D23-F085-3DC1-4873-1B0EC27E3D0C}" dt="2021-11-25T08:17:28.612" v="10" actId="20577"/>
        <pc:sldMkLst>
          <pc:docMk/>
          <pc:sldMk cId="891515687" sldId="267"/>
        </pc:sldMkLst>
        <pc:spChg chg="mod">
          <ac:chgData name="Gijs van den Oord" userId="S::g.vandenoord@esciencecenter.nl::fda410b0-620d-42e5-bd3f-d372fe21b06c" providerId="AD" clId="Web-{EE948D23-F085-3DC1-4873-1B0EC27E3D0C}" dt="2021-11-25T08:17:28.612" v="10" actId="20577"/>
          <ac:spMkLst>
            <pc:docMk/>
            <pc:sldMk cId="891515687" sldId="267"/>
            <ac:spMk id="2" creationId="{EFBD5B28-127B-ED49-9A36-ACDB0774254D}"/>
          </ac:spMkLst>
        </pc:spChg>
      </pc:sldChg>
    </pc:docChg>
  </pc:docChgLst>
  <pc:docChgLst>
    <pc:chgData name="Jens Wehner" userId="S::j.wehner@esciencecenter.nl::697a88e7-19e3-4ef6-8fbb-e8f462c23a1f" providerId="AD" clId="Web-{A8D4B856-7A50-4B50-F6D0-223B1705B206}"/>
    <pc:docChg chg="modSld">
      <pc:chgData name="Jens Wehner" userId="S::j.wehner@esciencecenter.nl::697a88e7-19e3-4ef6-8fbb-e8f462c23a1f" providerId="AD" clId="Web-{A8D4B856-7A50-4B50-F6D0-223B1705B206}" dt="2021-09-22T09:47:21.093" v="8" actId="20577"/>
      <pc:docMkLst>
        <pc:docMk/>
      </pc:docMkLst>
      <pc:sldChg chg="modSp">
        <pc:chgData name="Jens Wehner" userId="S::j.wehner@esciencecenter.nl::697a88e7-19e3-4ef6-8fbb-e8f462c23a1f" providerId="AD" clId="Web-{A8D4B856-7A50-4B50-F6D0-223B1705B206}" dt="2021-09-22T09:47:21.093" v="8" actId="20577"/>
        <pc:sldMkLst>
          <pc:docMk/>
          <pc:sldMk cId="891515687" sldId="267"/>
        </pc:sldMkLst>
        <pc:spChg chg="mod">
          <ac:chgData name="Jens Wehner" userId="S::j.wehner@esciencecenter.nl::697a88e7-19e3-4ef6-8fbb-e8f462c23a1f" providerId="AD" clId="Web-{A8D4B856-7A50-4B50-F6D0-223B1705B206}" dt="2021-09-22T09:47:21.093" v="8" actId="20577"/>
          <ac:spMkLst>
            <pc:docMk/>
            <pc:sldMk cId="891515687" sldId="267"/>
            <ac:spMk id="2" creationId="{EFBD5B28-127B-ED49-9A36-ACDB0774254D}"/>
          </ac:spMkLst>
        </pc:spChg>
      </pc:sldChg>
    </pc:docChg>
  </pc:docChgLst>
  <pc:docChgLst>
    <pc:chgData name="Marije Kleijn" userId="S::m.kleijn@esciencecenter.nl::2fec6d21-553a-4481-8328-a22c9946a893" providerId="AD" clId="Web-{B323701B-4048-F322-7141-263CF26D6D13}"/>
    <pc:docChg chg="modSld">
      <pc:chgData name="Marije Kleijn" userId="S::m.kleijn@esciencecenter.nl::2fec6d21-553a-4481-8328-a22c9946a893" providerId="AD" clId="Web-{B323701B-4048-F322-7141-263CF26D6D13}" dt="2021-11-02T15:41:57.780" v="69"/>
      <pc:docMkLst>
        <pc:docMk/>
      </pc:docMkLst>
      <pc:sldChg chg="addSp delSp modSp">
        <pc:chgData name="Marije Kleijn" userId="S::m.kleijn@esciencecenter.nl::2fec6d21-553a-4481-8328-a22c9946a893" providerId="AD" clId="Web-{B323701B-4048-F322-7141-263CF26D6D13}" dt="2021-11-02T15:41:57.780" v="69"/>
        <pc:sldMkLst>
          <pc:docMk/>
          <pc:sldMk cId="1977480002" sldId="257"/>
        </pc:sldMkLst>
        <pc:spChg chg="del">
          <ac:chgData name="Marije Kleijn" userId="S::m.kleijn@esciencecenter.nl::2fec6d21-553a-4481-8328-a22c9946a893" providerId="AD" clId="Web-{B323701B-4048-F322-7141-263CF26D6D13}" dt="2021-11-02T15:35:29.350" v="0"/>
          <ac:spMkLst>
            <pc:docMk/>
            <pc:sldMk cId="1977480002" sldId="257"/>
            <ac:spMk id="2" creationId="{A8747F53-F88C-496C-A3E7-35B8EAB2067D}"/>
          </ac:spMkLst>
        </pc:spChg>
        <pc:spChg chg="del">
          <ac:chgData name="Marije Kleijn" userId="S::m.kleijn@esciencecenter.nl::2fec6d21-553a-4481-8328-a22c9946a893" providerId="AD" clId="Web-{B323701B-4048-F322-7141-263CF26D6D13}" dt="2021-11-02T15:35:31.085" v="1"/>
          <ac:spMkLst>
            <pc:docMk/>
            <pc:sldMk cId="1977480002" sldId="257"/>
            <ac:spMk id="3" creationId="{08E47243-D493-485E-81A0-84E3578A7F67}"/>
          </ac:spMkLst>
        </pc:spChg>
        <pc:spChg chg="add del mod">
          <ac:chgData name="Marije Kleijn" userId="S::m.kleijn@esciencecenter.nl::2fec6d21-553a-4481-8328-a22c9946a893" providerId="AD" clId="Web-{B323701B-4048-F322-7141-263CF26D6D13}" dt="2021-11-02T15:41:57.780" v="69"/>
          <ac:spMkLst>
            <pc:docMk/>
            <pc:sldMk cId="1977480002" sldId="257"/>
            <ac:spMk id="4" creationId="{E4B30F13-1BF5-42BE-A7D4-4B3FB8CAA198}"/>
          </ac:spMkLst>
        </pc:spChg>
        <pc:spChg chg="add del mod">
          <ac:chgData name="Marije Kleijn" userId="S::m.kleijn@esciencecenter.nl::2fec6d21-553a-4481-8328-a22c9946a893" providerId="AD" clId="Web-{B323701B-4048-F322-7141-263CF26D6D13}" dt="2021-11-02T15:41:56.733" v="68"/>
          <ac:spMkLst>
            <pc:docMk/>
            <pc:sldMk cId="1977480002" sldId="257"/>
            <ac:spMk id="5" creationId="{A2A0ECC8-75FD-4535-835E-3915B3C2B13E}"/>
          </ac:spMkLst>
        </pc:spChg>
        <pc:spChg chg="add del mod">
          <ac:chgData name="Marije Kleijn" userId="S::m.kleijn@esciencecenter.nl::2fec6d21-553a-4481-8328-a22c9946a893" providerId="AD" clId="Web-{B323701B-4048-F322-7141-263CF26D6D13}" dt="2021-11-02T15:41:54.124" v="67"/>
          <ac:spMkLst>
            <pc:docMk/>
            <pc:sldMk cId="1977480002" sldId="257"/>
            <ac:spMk id="6" creationId="{55DB2227-2556-437C-B00A-79021622754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D4F2D-BEE5-FB44-9A96-ED5266A67716}" type="datetimeFigureOut">
              <a:rPr lang="en-NL" smtClean="0"/>
              <a:t>25/10/2024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0CF5B-C663-264F-AFCB-2A8BE296B50B}" type="slidenum">
              <a:rPr lang="en-NL" smtClean="0"/>
              <a:t>‹#›</a:t>
            </a:fld>
            <a:endParaRPr lang="en-NL"/>
          </a:p>
        </p:txBody>
      </p:sp>
    </p:spTree>
    <p:extLst>
      <p:ext uri="{BB962C8B-B14F-4D97-AF65-F5344CB8AC3E}">
        <p14:creationId xmlns:p14="http://schemas.microsoft.com/office/powerpoint/2010/main" val="3432252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FDD85-2B31-0157-BE0C-00ED37492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49072-62E0-BD07-9071-D7B3DA5D0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EC8A2-2198-5257-A295-3C57CF76C55F}"/>
              </a:ext>
            </a:extLst>
          </p:cNvPr>
          <p:cNvSpPr>
            <a:spLocks noGrp="1"/>
          </p:cNvSpPr>
          <p:nvPr>
            <p:ph type="body" idx="1"/>
          </p:nvPr>
        </p:nvSpPr>
        <p:spPr/>
        <p:txBody>
          <a:bodyPr/>
          <a:lstStyle/>
          <a:p>
            <a:pPr algn="l">
              <a:lnSpc>
                <a:spcPts val="1800"/>
              </a:lnSpc>
            </a:pP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 accelerates software development through three key modes: Command, Chat, and Autocomplete. Each mode leverages </a:t>
            </a: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real-time context awareness engine to deliver highly relevant and useful suggestions.</a:t>
            </a:r>
            <a:endParaRPr lang="en-GB" sz="10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746FFA6-4AE0-A9DC-F6F6-039CC4F6FE64}"/>
              </a:ext>
            </a:extLst>
          </p:cNvPr>
          <p:cNvSpPr>
            <a:spLocks noGrp="1"/>
          </p:cNvSpPr>
          <p:nvPr>
            <p:ph type="sldNum" sz="quarter" idx="5"/>
          </p:nvPr>
        </p:nvSpPr>
        <p:spPr/>
        <p:txBody>
          <a:bodyPr/>
          <a:lstStyle/>
          <a:p>
            <a:fld id="{06A0CF5B-C663-264F-AFCB-2A8BE296B50B}" type="slidenum">
              <a:rPr lang="en-NL" smtClean="0"/>
              <a:t>2</a:t>
            </a:fld>
            <a:endParaRPr lang="en-NL"/>
          </a:p>
        </p:txBody>
      </p:sp>
    </p:spTree>
    <p:extLst>
      <p:ext uri="{BB962C8B-B14F-4D97-AF65-F5344CB8AC3E}">
        <p14:creationId xmlns:p14="http://schemas.microsoft.com/office/powerpoint/2010/main" val="284735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00"/>
              </a:lnSpc>
            </a:pPr>
            <a:r>
              <a:rPr lang="en-GB" sz="1000" b="0" i="0" dirty="0">
                <a:solidFill>
                  <a:srgbClr val="DEE2E6"/>
                </a:solidFill>
                <a:effectLst/>
                <a:latin typeface="Arial" panose="020B0604020202020204" pitchFamily="34" charset="0"/>
                <a:cs typeface="Arial" panose="020B0604020202020204" pitchFamily="34" charset="0"/>
              </a:rPr>
              <a:t>Sometimes it can be easier to describe the what we want to code in natural language, especially when writing simple pieces of code. In this episode, we will learn to use the </a:t>
            </a:r>
            <a:r>
              <a:rPr lang="en-GB" sz="1000" b="1" i="0" dirty="0">
                <a:solidFill>
                  <a:srgbClr val="DEE2E6"/>
                </a:solidFill>
                <a:effectLst/>
                <a:latin typeface="Arial" panose="020B0604020202020204" pitchFamily="34" charset="0"/>
                <a:cs typeface="Arial" panose="020B0604020202020204" pitchFamily="34" charset="0"/>
              </a:rPr>
              <a:t>Command</a:t>
            </a:r>
            <a:r>
              <a:rPr lang="en-GB" sz="1000" b="0" i="0" dirty="0">
                <a:solidFill>
                  <a:srgbClr val="DEE2E6"/>
                </a:solidFill>
                <a:effectLst/>
                <a:latin typeface="Arial" panose="020B0604020202020204" pitchFamily="34" charset="0"/>
                <a:cs typeface="Arial" panose="020B0604020202020204" pitchFamily="34" charset="0"/>
              </a:rPr>
              <a:t> feature of </a:t>
            </a: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which allows you to generate or modify code simply by using natural language inputs. Instead of manually coding everything, you can describe what you want in plain English, and </a:t>
            </a: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will help you do it — whether it’s creating new functions or refactoring existing pieces of code.</a:t>
            </a:r>
          </a:p>
          <a:p>
            <a:pPr marL="171450" indent="-171450" algn="l">
              <a:lnSpc>
                <a:spcPts val="1800"/>
              </a:lnSpc>
              <a:buFontTx/>
              <a:buChar char="-"/>
            </a:pPr>
            <a:r>
              <a:rPr lang="en-GB" sz="1000" b="0" i="0" dirty="0">
                <a:solidFill>
                  <a:srgbClr val="DEE2E6"/>
                </a:solidFill>
                <a:effectLst/>
                <a:latin typeface="Arial" panose="020B0604020202020204" pitchFamily="34" charset="0"/>
                <a:cs typeface="Arial" panose="020B0604020202020204" pitchFamily="34" charset="0"/>
              </a:rPr>
              <a:t>By pressing </a:t>
            </a:r>
            <a:r>
              <a:rPr lang="en-GB" sz="1000" b="0" i="0" dirty="0" err="1">
                <a:solidFill>
                  <a:srgbClr val="DEE2E6"/>
                </a:solidFill>
                <a:effectLst/>
                <a:latin typeface="Arial" panose="020B0604020202020204" pitchFamily="34" charset="0"/>
                <a:cs typeface="Arial" panose="020B0604020202020204" pitchFamily="34" charset="0"/>
              </a:rPr>
              <a:t>command+I</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Ctrl+I</a:t>
            </a:r>
            <a:r>
              <a:rPr lang="en-GB" sz="1000" b="0" i="0" dirty="0">
                <a:solidFill>
                  <a:srgbClr val="DEE2E6"/>
                </a:solidFill>
                <a:effectLst/>
                <a:latin typeface="Arial" panose="020B0604020202020204" pitchFamily="34" charset="0"/>
                <a:cs typeface="Arial" panose="020B0604020202020204" pitchFamily="34" charset="0"/>
              </a:rPr>
              <a:t> on Windows/Linux, you can enter a prompt and receive code suggestions, making it easier and faster to develop code directly within your editor.</a:t>
            </a:r>
          </a:p>
          <a:p>
            <a:pPr marL="171450" indent="-171450" algn="l">
              <a:lnSpc>
                <a:spcPts val="1800"/>
              </a:lnSpc>
              <a:buFontTx/>
              <a:buChar char="-"/>
            </a:pP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will then provide a multiline suggestion that you can accept or reject. You can accept a suggestion by pressing </a:t>
            </a:r>
            <a:r>
              <a:rPr lang="en-GB" sz="1000" b="0" i="0" dirty="0" err="1">
                <a:solidFill>
                  <a:srgbClr val="DEE2E6"/>
                </a:solidFill>
                <a:effectLst/>
                <a:latin typeface="Arial" panose="020B0604020202020204" pitchFamily="34" charset="0"/>
                <a:cs typeface="Arial" panose="020B0604020202020204" pitchFamily="34" charset="0"/>
              </a:rPr>
              <a:t>Option+A</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Alt+A</a:t>
            </a:r>
            <a:r>
              <a:rPr lang="en-GB" sz="1000" b="0" i="0" dirty="0">
                <a:solidFill>
                  <a:srgbClr val="DEE2E6"/>
                </a:solidFill>
                <a:effectLst/>
                <a:latin typeface="Arial" panose="020B0604020202020204" pitchFamily="34" charset="0"/>
                <a:cs typeface="Arial" panose="020B0604020202020204" pitchFamily="34" charset="0"/>
              </a:rPr>
              <a:t> on Windows/Linux, reject (</a:t>
            </a:r>
            <a:r>
              <a:rPr lang="en-GB" sz="1000" b="0" i="0" dirty="0" err="1">
                <a:solidFill>
                  <a:srgbClr val="DEE2E6"/>
                </a:solidFill>
                <a:effectLst/>
                <a:latin typeface="Arial" panose="020B0604020202020204" pitchFamily="34" charset="0"/>
                <a:cs typeface="Arial" panose="020B0604020202020204" pitchFamily="34" charset="0"/>
              </a:rPr>
              <a:t>Option+R</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Alt+R</a:t>
            </a:r>
            <a:r>
              <a:rPr lang="en-GB" sz="1000" b="0" i="0" dirty="0">
                <a:solidFill>
                  <a:srgbClr val="DEE2E6"/>
                </a:solidFill>
                <a:effectLst/>
                <a:latin typeface="Arial" panose="020B0604020202020204" pitchFamily="34" charset="0"/>
                <a:cs typeface="Arial" panose="020B0604020202020204" pitchFamily="34" charset="0"/>
              </a:rPr>
              <a:t> on Windows/Linux), or follow-up a generation (</a:t>
            </a:r>
            <a:r>
              <a:rPr lang="en-GB" sz="1000" b="0" i="0" dirty="0" err="1">
                <a:solidFill>
                  <a:srgbClr val="DEE2E6"/>
                </a:solidFill>
                <a:effectLst/>
                <a:latin typeface="Arial" panose="020B0604020202020204" pitchFamily="34" charset="0"/>
                <a:cs typeface="Arial" panose="020B0604020202020204" pitchFamily="34" charset="0"/>
              </a:rPr>
              <a:t>Option+F</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Alt+F</a:t>
            </a:r>
            <a:r>
              <a:rPr lang="en-GB" sz="1000" b="0" i="0" dirty="0">
                <a:solidFill>
                  <a:srgbClr val="DEE2E6"/>
                </a:solidFill>
                <a:effectLst/>
                <a:latin typeface="Arial" panose="020B0604020202020204" pitchFamily="34" charset="0"/>
                <a:cs typeface="Arial" panose="020B0604020202020204" pitchFamily="34" charset="0"/>
              </a:rPr>
              <a:t> on Windows/Linux) by using the appropriate shortcuts or by clicking the corresponding code lens above the generated diff.</a:t>
            </a:r>
          </a:p>
          <a:p>
            <a:pPr algn="l">
              <a:lnSpc>
                <a:spcPts val="1800"/>
              </a:lnSpc>
            </a:pPr>
            <a:r>
              <a:rPr lang="en-GB" sz="1000" b="0" i="0" dirty="0">
                <a:solidFill>
                  <a:srgbClr val="DEE2E6"/>
                </a:solidFill>
                <a:effectLst/>
                <a:latin typeface="Arial" panose="020B0604020202020204" pitchFamily="34" charset="0"/>
                <a:cs typeface="Arial" panose="020B0604020202020204" pitchFamily="34" charset="0"/>
              </a:rPr>
              <a:t>If you highlight a section of code before invoking </a:t>
            </a:r>
            <a:r>
              <a:rPr lang="en-GB" sz="1000" b="1" i="0" dirty="0">
                <a:solidFill>
                  <a:srgbClr val="DEE2E6"/>
                </a:solidFill>
                <a:effectLst/>
                <a:latin typeface="Arial" panose="020B0604020202020204" pitchFamily="34" charset="0"/>
                <a:cs typeface="Arial" panose="020B0604020202020204" pitchFamily="34" charset="0"/>
              </a:rPr>
              <a:t>Command</a:t>
            </a:r>
            <a:r>
              <a:rPr lang="en-GB" sz="1000" b="0" i="0" dirty="0">
                <a:solidFill>
                  <a:srgbClr val="DEE2E6"/>
                </a:solidFill>
                <a:effectLst/>
                <a:latin typeface="Arial" panose="020B0604020202020204" pitchFamily="34" charset="0"/>
                <a:cs typeface="Arial" panose="020B0604020202020204" pitchFamily="34" charset="0"/>
              </a:rPr>
              <a:t>, then the AI will edit the selection spanned by the highlighted lines. Otherwise, it will generate code at your cursor’s location.</a:t>
            </a:r>
          </a:p>
        </p:txBody>
      </p:sp>
      <p:sp>
        <p:nvSpPr>
          <p:cNvPr id="4" name="Slide Number Placeholder 3"/>
          <p:cNvSpPr>
            <a:spLocks noGrp="1"/>
          </p:cNvSpPr>
          <p:nvPr>
            <p:ph type="sldNum" sz="quarter" idx="5"/>
          </p:nvPr>
        </p:nvSpPr>
        <p:spPr/>
        <p:txBody>
          <a:bodyPr/>
          <a:lstStyle/>
          <a:p>
            <a:fld id="{06A0CF5B-C663-264F-AFCB-2A8BE296B50B}" type="slidenum">
              <a:rPr lang="en-NL" smtClean="0"/>
              <a:t>3</a:t>
            </a:fld>
            <a:endParaRPr lang="en-NL"/>
          </a:p>
        </p:txBody>
      </p:sp>
    </p:spTree>
    <p:extLst>
      <p:ext uri="{BB962C8B-B14F-4D97-AF65-F5344CB8AC3E}">
        <p14:creationId xmlns:p14="http://schemas.microsoft.com/office/powerpoint/2010/main" val="1282400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A9260-74F7-1D79-53F0-D213BCB452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86EE8-40E8-8941-BF2A-02F7E8BCE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4B2E23-A2DA-7B17-93B6-3986F2DEB3A7}"/>
              </a:ext>
            </a:extLst>
          </p:cNvPr>
          <p:cNvSpPr>
            <a:spLocks noGrp="1"/>
          </p:cNvSpPr>
          <p:nvPr>
            <p:ph type="body" idx="1"/>
          </p:nvPr>
        </p:nvSpPr>
        <p:spPr/>
        <p:txBody>
          <a:bodyPr/>
          <a:lstStyle/>
          <a:p>
            <a:pPr algn="l">
              <a:lnSpc>
                <a:spcPts val="1800"/>
              </a:lnSpc>
            </a:pPr>
            <a:r>
              <a:rPr lang="en-GB" sz="1200" b="0" i="0" dirty="0">
                <a:solidFill>
                  <a:srgbClr val="DEE2E6"/>
                </a:solidFill>
                <a:effectLst/>
                <a:latin typeface="Arial" panose="020B0604020202020204" pitchFamily="34" charset="0"/>
                <a:cs typeface="Arial" panose="020B0604020202020204" pitchFamily="34" charset="0"/>
              </a:rPr>
              <a:t>In </a:t>
            </a: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 code lenses appear right above your function and class definitions, providing convenient shortcuts for common tasks. These clickable labels allow you to quickly generate docstrings, explain code, or refactor code with just a click, saving time on manual edits. These features are powered by Command, which uses natural language inputs to assist with tasks like improving code structure and generating documentation.</a:t>
            </a:r>
          </a:p>
          <a:p>
            <a:pPr algn="l">
              <a:lnSpc>
                <a:spcPts val="1800"/>
              </a:lnSpc>
            </a:pP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Command feature enhances your coding workflow by offering specific functions through code lenses.</a:t>
            </a:r>
          </a:p>
          <a:p>
            <a:pPr marL="171450" indent="-171450" algn="l">
              <a:lnSpc>
                <a:spcPts val="1800"/>
              </a:lnSpc>
              <a:buFontTx/>
              <a:buChar char="-"/>
            </a:pPr>
            <a:r>
              <a:rPr lang="en-GB" sz="1200" b="1" i="0" dirty="0">
                <a:solidFill>
                  <a:srgbClr val="DEE2E6"/>
                </a:solidFill>
                <a:effectLst/>
                <a:latin typeface="Arial" panose="020B0604020202020204" pitchFamily="34" charset="0"/>
                <a:cs typeface="Arial" panose="020B0604020202020204" pitchFamily="34" charset="0"/>
              </a:rPr>
              <a:t>Refactor Functionality</a:t>
            </a:r>
            <a:r>
              <a:rPr lang="en-GB" sz="1200" b="0" i="0" dirty="0">
                <a:solidFill>
                  <a:srgbClr val="DEE2E6"/>
                </a:solidFill>
                <a:effectLst/>
                <a:latin typeface="Arial" panose="020B0604020202020204" pitchFamily="34" charset="0"/>
                <a:cs typeface="Arial" panose="020B0604020202020204" pitchFamily="34" charset="0"/>
              </a:rPr>
              <a:t>: Clicking the Refactor label triggers </a:t>
            </a: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refactoring capabilities, providing a dropdown of pre-filled options or allowing you to write a custom instruction. This is particularly useful for improving performance or restructuring code. You can also highlight a block of code and use Command (</a:t>
            </a:r>
            <a:r>
              <a:rPr lang="en-GB" sz="1200" b="0" i="0" dirty="0" err="1">
                <a:solidFill>
                  <a:srgbClr val="DEE2E6"/>
                </a:solidFill>
                <a:effectLst/>
                <a:latin typeface="Arial" panose="020B0604020202020204" pitchFamily="34" charset="0"/>
                <a:cs typeface="Arial" panose="020B0604020202020204" pitchFamily="34" charset="0"/>
              </a:rPr>
              <a:t>command+I</a:t>
            </a:r>
            <a:r>
              <a:rPr lang="en-GB" sz="1200" b="0" i="0" dirty="0">
                <a:solidFill>
                  <a:srgbClr val="DEE2E6"/>
                </a:solidFill>
                <a:effectLst/>
                <a:latin typeface="Arial" panose="020B0604020202020204" pitchFamily="34" charset="0"/>
                <a:cs typeface="Arial" panose="020B0604020202020204" pitchFamily="34" charset="0"/>
              </a:rPr>
              <a:t> or </a:t>
            </a:r>
            <a:r>
              <a:rPr lang="en-GB" sz="1200" b="0" i="0" dirty="0" err="1">
                <a:solidFill>
                  <a:srgbClr val="DEE2E6"/>
                </a:solidFill>
                <a:effectLst/>
                <a:latin typeface="Arial" panose="020B0604020202020204" pitchFamily="34" charset="0"/>
                <a:cs typeface="Arial" panose="020B0604020202020204" pitchFamily="34" charset="0"/>
              </a:rPr>
              <a:t>Ctrl+I</a:t>
            </a:r>
            <a:r>
              <a:rPr lang="en-GB" sz="1200" b="0" i="0" dirty="0">
                <a:solidFill>
                  <a:srgbClr val="DEE2E6"/>
                </a:solidFill>
                <a:effectLst/>
                <a:latin typeface="Arial" panose="020B0604020202020204" pitchFamily="34" charset="0"/>
                <a:cs typeface="Arial" panose="020B0604020202020204" pitchFamily="34" charset="0"/>
              </a:rPr>
              <a:t>) to perform more targeted refactoring.</a:t>
            </a:r>
          </a:p>
          <a:p>
            <a:pPr marL="171450" indent="-171450" algn="l">
              <a:lnSpc>
                <a:spcPts val="1800"/>
              </a:lnSpc>
              <a:buFontTx/>
              <a:buChar char="-"/>
            </a:pPr>
            <a:r>
              <a:rPr lang="en-GB" sz="1200" b="1" i="0" dirty="0">
                <a:solidFill>
                  <a:srgbClr val="DEE2E6"/>
                </a:solidFill>
                <a:effectLst/>
                <a:latin typeface="Arial" panose="020B0604020202020204" pitchFamily="34" charset="0"/>
                <a:cs typeface="Arial" panose="020B0604020202020204" pitchFamily="34" charset="0"/>
              </a:rPr>
              <a:t>Docstring Generation</a:t>
            </a:r>
            <a:r>
              <a:rPr lang="en-GB" sz="1200" b="0" i="0" dirty="0">
                <a:solidFill>
                  <a:srgbClr val="DEE2E6"/>
                </a:solidFill>
                <a:effectLst/>
                <a:latin typeface="Arial" panose="020B0604020202020204" pitchFamily="34" charset="0"/>
                <a:cs typeface="Arial" panose="020B0604020202020204" pitchFamily="34" charset="0"/>
              </a:rPr>
              <a:t>: For generating documentation, clicking the Docstring label automatically creates a docstring above your function header (or under the function header in Python). This AI-generated documentation will describe what the function does, helping you maintain well-documented, readable code.</a:t>
            </a:r>
          </a:p>
          <a:p>
            <a:pPr algn="l">
              <a:lnSpc>
                <a:spcPts val="1800"/>
              </a:lnSpc>
            </a:pPr>
            <a:endParaRPr lang="en-GB" sz="10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7D4B76D-AFC0-1CC9-DD24-5C1089DA61B4}"/>
              </a:ext>
            </a:extLst>
          </p:cNvPr>
          <p:cNvSpPr>
            <a:spLocks noGrp="1"/>
          </p:cNvSpPr>
          <p:nvPr>
            <p:ph type="sldNum" sz="quarter" idx="5"/>
          </p:nvPr>
        </p:nvSpPr>
        <p:spPr/>
        <p:txBody>
          <a:bodyPr/>
          <a:lstStyle/>
          <a:p>
            <a:fld id="{06A0CF5B-C663-264F-AFCB-2A8BE296B50B}" type="slidenum">
              <a:rPr lang="en-NL" smtClean="0"/>
              <a:t>4</a:t>
            </a:fld>
            <a:endParaRPr lang="en-NL"/>
          </a:p>
        </p:txBody>
      </p:sp>
    </p:spTree>
    <p:extLst>
      <p:ext uri="{BB962C8B-B14F-4D97-AF65-F5344CB8AC3E}">
        <p14:creationId xmlns:p14="http://schemas.microsoft.com/office/powerpoint/2010/main" val="2435236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CF2DB-4812-13DD-625A-00F4A7E827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259F41-F5D7-85E4-E59C-42101943AE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23FD4-FC5A-3885-5BBB-89520FED4907}"/>
              </a:ext>
            </a:extLst>
          </p:cNvPr>
          <p:cNvSpPr>
            <a:spLocks noGrp="1"/>
          </p:cNvSpPr>
          <p:nvPr>
            <p:ph type="body" idx="1"/>
          </p:nvPr>
        </p:nvSpPr>
        <p:spPr/>
        <p:txBody>
          <a:bodyPr/>
          <a:lstStyle/>
          <a:p>
            <a:pPr algn="l">
              <a:lnSpc>
                <a:spcPts val="1800"/>
              </a:lnSpc>
            </a:pPr>
            <a:r>
              <a:rPr lang="en-GB" sz="1200" b="0" i="0" dirty="0">
                <a:solidFill>
                  <a:srgbClr val="DEE2E6"/>
                </a:solidFill>
                <a:effectLst/>
                <a:latin typeface="Arial" panose="020B0604020202020204" pitchFamily="34" charset="0"/>
                <a:cs typeface="Arial" panose="020B0604020202020204" pitchFamily="34" charset="0"/>
              </a:rPr>
              <a:t>Here are a few things to remember when using Command function of </a:t>
            </a: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The model behind Command is more advanced than the one used for autocomplete, making it slower but more capable of following complex instructions.</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To edit a specific selection of code, highlight that piece of code before using Command. If not, it will generate new code at the cursor’s position.</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For effective use, try to give clear and detailed prompts. While simple requests like “Fix this” or “Refactor” can work well due to context awareness, more specific instructions like “Write a function that takes two inputs of type Diffable and implements the Myers diff algorithm” can yield even better results.</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Always review AI-generated code to ensure they accurately reflect the purpose and parameters of the function.</a:t>
            </a:r>
          </a:p>
        </p:txBody>
      </p:sp>
      <p:sp>
        <p:nvSpPr>
          <p:cNvPr id="4" name="Slide Number Placeholder 3">
            <a:extLst>
              <a:ext uri="{FF2B5EF4-FFF2-40B4-BE49-F238E27FC236}">
                <a16:creationId xmlns:a16="http://schemas.microsoft.com/office/drawing/2014/main" id="{7BEC3988-AAA0-140E-BF44-18CCF49E183F}"/>
              </a:ext>
            </a:extLst>
          </p:cNvPr>
          <p:cNvSpPr>
            <a:spLocks noGrp="1"/>
          </p:cNvSpPr>
          <p:nvPr>
            <p:ph type="sldNum" sz="quarter" idx="5"/>
          </p:nvPr>
        </p:nvSpPr>
        <p:spPr/>
        <p:txBody>
          <a:bodyPr/>
          <a:lstStyle/>
          <a:p>
            <a:fld id="{06A0CF5B-C663-264F-AFCB-2A8BE296B50B}" type="slidenum">
              <a:rPr lang="en-NL" smtClean="0"/>
              <a:t>5</a:t>
            </a:fld>
            <a:endParaRPr lang="en-NL"/>
          </a:p>
        </p:txBody>
      </p:sp>
    </p:spTree>
    <p:extLst>
      <p:ext uri="{BB962C8B-B14F-4D97-AF65-F5344CB8AC3E}">
        <p14:creationId xmlns:p14="http://schemas.microsoft.com/office/powerpoint/2010/main" val="2030020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648D6-6A0D-6D37-175D-86D4A56CCE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E4ED99-F35C-E068-835F-2F8FF01D19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8DAD19-2ADA-E13D-36C5-C1530B1AEFA4}"/>
              </a:ext>
            </a:extLst>
          </p:cNvPr>
          <p:cNvSpPr>
            <a:spLocks noGrp="1"/>
          </p:cNvSpPr>
          <p:nvPr>
            <p:ph type="body" idx="1"/>
          </p:nvPr>
        </p:nvSpPr>
        <p:spPr/>
        <p:txBody>
          <a:bodyPr/>
          <a:lstStyle/>
          <a:p>
            <a:pPr algn="l">
              <a:lnSpc>
                <a:spcPts val="1800"/>
              </a:lnSpc>
            </a:pPr>
            <a:endParaRPr lang="en-GB" sz="12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128AE0F-928F-31A2-E001-0E0DDF9FEF55}"/>
              </a:ext>
            </a:extLst>
          </p:cNvPr>
          <p:cNvSpPr>
            <a:spLocks noGrp="1"/>
          </p:cNvSpPr>
          <p:nvPr>
            <p:ph type="sldNum" sz="quarter" idx="5"/>
          </p:nvPr>
        </p:nvSpPr>
        <p:spPr/>
        <p:txBody>
          <a:bodyPr/>
          <a:lstStyle/>
          <a:p>
            <a:fld id="{06A0CF5B-C663-264F-AFCB-2A8BE296B50B}" type="slidenum">
              <a:rPr lang="en-NL" smtClean="0"/>
              <a:t>6</a:t>
            </a:fld>
            <a:endParaRPr lang="en-NL"/>
          </a:p>
        </p:txBody>
      </p:sp>
    </p:spTree>
    <p:extLst>
      <p:ext uri="{BB962C8B-B14F-4D97-AF65-F5344CB8AC3E}">
        <p14:creationId xmlns:p14="http://schemas.microsoft.com/office/powerpoint/2010/main" val="4207815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The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feature offers a powerful way to interact with an AI assistant directly within your coding environment, providing instant, contextual feedback on your code. Unlike the Command function,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is designed for a more conversational and responsive interaction, making it easy to discuss complex coding questions and solutions.</a:t>
            </a:r>
          </a:p>
          <a:p>
            <a:pPr algn="l">
              <a:lnSpc>
                <a:spcPts val="1800"/>
              </a:lnSpc>
            </a:pPr>
            <a:endParaRPr lang="en-GB" b="0" i="0" dirty="0">
              <a:solidFill>
                <a:srgbClr val="DEE2E6"/>
              </a:solidFill>
              <a:effectLst/>
              <a:latin typeface="Arial" panose="020B0604020202020204" pitchFamily="34" charset="0"/>
              <a:cs typeface="Arial" panose="020B0604020202020204" pitchFamily="34" charset="0"/>
            </a:endParaRP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In Visual Studio Code, you can access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by clicking on the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icon located in the left sidebar by default.</a:t>
            </a:r>
          </a:p>
          <a:p>
            <a:pPr algn="l">
              <a:lnSpc>
                <a:spcPts val="1800"/>
              </a:lnSpc>
            </a:pPr>
            <a:endParaRPr lang="en-GB" b="0" i="0" dirty="0">
              <a:solidFill>
                <a:srgbClr val="DEE2E6"/>
              </a:solidFill>
              <a:effectLst/>
              <a:latin typeface="Arial" panose="020B0604020202020204" pitchFamily="34" charset="0"/>
              <a:cs typeface="Arial" panose="020B0604020202020204" pitchFamily="34" charset="0"/>
            </a:endParaRP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To quickly open the chat panel or toggle focus between it and your code editor, use </a:t>
            </a:r>
            <a:r>
              <a:rPr lang="en-GB" b="0" i="0" dirty="0" err="1">
                <a:solidFill>
                  <a:srgbClr val="DEE2E6"/>
                </a:solidFill>
                <a:effectLst/>
                <a:latin typeface="Arial" panose="020B0604020202020204" pitchFamily="34" charset="0"/>
                <a:cs typeface="Arial" panose="020B0604020202020204" pitchFamily="34" charset="0"/>
              </a:rPr>
              <a:t>command</a:t>
            </a:r>
            <a:r>
              <a:rPr lang="en-GB" dirty="0" err="1">
                <a:latin typeface="Arial" panose="020B0604020202020204" pitchFamily="34" charset="0"/>
                <a:cs typeface="Arial" panose="020B0604020202020204" pitchFamily="34" charset="0"/>
              </a:rPr>
              <a:t>+shift+A</a:t>
            </a:r>
            <a:r>
              <a:rPr lang="en-GB" b="0" i="0" dirty="0">
                <a:solidFill>
                  <a:srgbClr val="DEE2E6"/>
                </a:solidFill>
                <a:effectLst/>
                <a:latin typeface="Arial" panose="020B0604020202020204" pitchFamily="34" charset="0"/>
                <a:cs typeface="Arial" panose="020B0604020202020204" pitchFamily="34" charset="0"/>
              </a:rPr>
              <a:t> on Mac or </a:t>
            </a:r>
            <a:r>
              <a:rPr lang="en-GB" dirty="0" err="1">
                <a:latin typeface="Arial" panose="020B0604020202020204" pitchFamily="34" charset="0"/>
                <a:cs typeface="Arial" panose="020B0604020202020204" pitchFamily="34" charset="0"/>
              </a:rPr>
              <a:t>Ctrl+shift+A</a:t>
            </a:r>
            <a:r>
              <a:rPr lang="en-GB" b="0" i="0" dirty="0">
                <a:solidFill>
                  <a:srgbClr val="DEE2E6"/>
                </a:solidFill>
                <a:effectLst/>
                <a:latin typeface="Arial" panose="020B0604020202020204" pitchFamily="34" charset="0"/>
                <a:cs typeface="Arial" panose="020B0604020202020204" pitchFamily="34" charset="0"/>
              </a:rPr>
              <a:t> on Windows/Linux. For a more flexible experience, you can pop the chat panel out of the IDE entirely by clicking the “pop-out” icon at the top of the chat window.</a:t>
            </a:r>
          </a:p>
        </p:txBody>
      </p:sp>
      <p:sp>
        <p:nvSpPr>
          <p:cNvPr id="4" name="Slide Number Placeholder 3"/>
          <p:cNvSpPr>
            <a:spLocks noGrp="1"/>
          </p:cNvSpPr>
          <p:nvPr>
            <p:ph type="sldNum" sz="quarter" idx="5"/>
          </p:nvPr>
        </p:nvSpPr>
        <p:spPr/>
        <p:txBody>
          <a:bodyPr/>
          <a:lstStyle/>
          <a:p>
            <a:fld id="{06A0CF5B-C663-264F-AFCB-2A8BE296B50B}" type="slidenum">
              <a:rPr lang="en-NL" smtClean="0"/>
              <a:t>7</a:t>
            </a:fld>
            <a:endParaRPr lang="en-NL"/>
          </a:p>
        </p:txBody>
      </p:sp>
    </p:spTree>
    <p:extLst>
      <p:ext uri="{BB962C8B-B14F-4D97-AF65-F5344CB8AC3E}">
        <p14:creationId xmlns:p14="http://schemas.microsoft.com/office/powerpoint/2010/main" val="1252399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FC073-509D-05B1-B362-010FE2C38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299B3-6EF5-DD62-478A-41DE21D5C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3BF07E-DF7D-F98D-70D2-9443EC6E60E0}"/>
              </a:ext>
            </a:extLst>
          </p:cNvPr>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In any chat message, you can use the @mentions feature to refer to context items from within the chat input by prefixing a word with </a:t>
            </a:r>
            <a:r>
              <a:rPr lang="en-GB" dirty="0">
                <a:latin typeface="Arial" panose="020B0604020202020204" pitchFamily="34" charset="0"/>
                <a:cs typeface="Arial" panose="020B0604020202020204" pitchFamily="34" charset="0"/>
              </a:rPr>
              <a:t>@</a:t>
            </a:r>
            <a:r>
              <a:rPr lang="en-GB" b="0" i="0" dirty="0">
                <a:solidFill>
                  <a:srgbClr val="DEE2E6"/>
                </a:solidFill>
                <a:effectLst/>
                <a:latin typeface="Arial" panose="020B0604020202020204" pitchFamily="34" charset="0"/>
                <a:cs typeface="Arial" panose="020B0604020202020204" pitchFamily="34" charset="0"/>
              </a:rPr>
              <a:t>. Context items can be function names, class names, directories and files, or even content of your </a:t>
            </a:r>
            <a:r>
              <a:rPr lang="en-GB" b="0" i="0" dirty="0" err="1">
                <a:solidFill>
                  <a:srgbClr val="DEE2E6"/>
                </a:solidFill>
                <a:effectLst/>
                <a:latin typeface="Arial" panose="020B0604020202020204" pitchFamily="34" charset="0"/>
                <a:cs typeface="Arial" panose="020B0604020202020204" pitchFamily="34" charset="0"/>
              </a:rPr>
              <a:t>termnal</a:t>
            </a:r>
            <a:r>
              <a:rPr lang="en-GB" b="0" i="0" dirty="0">
                <a:solidFill>
                  <a:srgbClr val="DEE2E6"/>
                </a:solidFill>
                <a:effectLst/>
                <a:latin typeface="Arial" panose="020B0604020202020204" pitchFamily="34" charset="0"/>
                <a:cs typeface="Arial" panose="020B0604020202020204" pitchFamily="34" charset="0"/>
              </a:rPr>
              <a:t> history. By doing this explicitly,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will make the most relevant suggestions for you.</a:t>
            </a:r>
          </a:p>
        </p:txBody>
      </p:sp>
      <p:sp>
        <p:nvSpPr>
          <p:cNvPr id="4" name="Slide Number Placeholder 3">
            <a:extLst>
              <a:ext uri="{FF2B5EF4-FFF2-40B4-BE49-F238E27FC236}">
                <a16:creationId xmlns:a16="http://schemas.microsoft.com/office/drawing/2014/main" id="{F64107DB-462A-7D75-78CB-C8399FF51DFF}"/>
              </a:ext>
            </a:extLst>
          </p:cNvPr>
          <p:cNvSpPr>
            <a:spLocks noGrp="1"/>
          </p:cNvSpPr>
          <p:nvPr>
            <p:ph type="sldNum" sz="quarter" idx="5"/>
          </p:nvPr>
        </p:nvSpPr>
        <p:spPr/>
        <p:txBody>
          <a:bodyPr/>
          <a:lstStyle/>
          <a:p>
            <a:fld id="{06A0CF5B-C663-264F-AFCB-2A8BE296B50B}" type="slidenum">
              <a:rPr lang="en-NL" smtClean="0"/>
              <a:t>8</a:t>
            </a:fld>
            <a:endParaRPr lang="en-NL"/>
          </a:p>
        </p:txBody>
      </p:sp>
    </p:spTree>
    <p:extLst>
      <p:ext uri="{BB962C8B-B14F-4D97-AF65-F5344CB8AC3E}">
        <p14:creationId xmlns:p14="http://schemas.microsoft.com/office/powerpoint/2010/main" val="1827525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BFA92-4278-45EA-FA6B-6B3E50794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622D1-A228-FE9B-180C-8778116D81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0804D-B148-A410-134C-AF63B248B678}"/>
              </a:ext>
            </a:extLst>
          </p:cNvPr>
          <p:cNvSpPr>
            <a:spLocks noGrp="1"/>
          </p:cNvSpPr>
          <p:nvPr>
            <p:ph type="body" idx="1"/>
          </p:nvPr>
        </p:nvSpPr>
        <p:spPr/>
        <p:txBody>
          <a:bodyPr/>
          <a:lstStyle/>
          <a:p>
            <a:pPr algn="l">
              <a:lnSpc>
                <a:spcPts val="1800"/>
              </a:lnSpc>
            </a:pPr>
            <a:endParaRPr lang="en-GB"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2FB6EB5-F20B-AEC8-5ED8-36521DBE7D11}"/>
              </a:ext>
            </a:extLst>
          </p:cNvPr>
          <p:cNvSpPr>
            <a:spLocks noGrp="1"/>
          </p:cNvSpPr>
          <p:nvPr>
            <p:ph type="sldNum" sz="quarter" idx="5"/>
          </p:nvPr>
        </p:nvSpPr>
        <p:spPr/>
        <p:txBody>
          <a:bodyPr/>
          <a:lstStyle/>
          <a:p>
            <a:fld id="{06A0CF5B-C663-264F-AFCB-2A8BE296B50B}" type="slidenum">
              <a:rPr lang="en-NL" smtClean="0"/>
              <a:t>9</a:t>
            </a:fld>
            <a:endParaRPr lang="en-NL"/>
          </a:p>
        </p:txBody>
      </p:sp>
    </p:spTree>
    <p:extLst>
      <p:ext uri="{BB962C8B-B14F-4D97-AF65-F5344CB8AC3E}">
        <p14:creationId xmlns:p14="http://schemas.microsoft.com/office/powerpoint/2010/main" val="3953564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A1654-2767-E83F-704B-BC9427C76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11FB48-85F3-3BFA-5224-50A134E33A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C9A38-F4B3-F295-82DE-26EE872C790F}"/>
              </a:ext>
            </a:extLst>
          </p:cNvPr>
          <p:cNvSpPr>
            <a:spLocks noGrp="1"/>
          </p:cNvSpPr>
          <p:nvPr>
            <p:ph type="body" idx="1"/>
          </p:nvPr>
        </p:nvSpPr>
        <p:spPr/>
        <p:txBody>
          <a:bodyPr/>
          <a:lstStyle/>
          <a:p>
            <a:pPr algn="l">
              <a:lnSpc>
                <a:spcPts val="1800"/>
              </a:lnSpc>
            </a:pPr>
            <a:endParaRPr lang="en-GB" sz="10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4AA5697-EC04-7ECA-7D27-EF4BCD2BE889}"/>
              </a:ext>
            </a:extLst>
          </p:cNvPr>
          <p:cNvSpPr>
            <a:spLocks noGrp="1"/>
          </p:cNvSpPr>
          <p:nvPr>
            <p:ph type="sldNum" sz="quarter" idx="5"/>
          </p:nvPr>
        </p:nvSpPr>
        <p:spPr/>
        <p:txBody>
          <a:bodyPr/>
          <a:lstStyle/>
          <a:p>
            <a:fld id="{06A0CF5B-C663-264F-AFCB-2A8BE296B50B}" type="slidenum">
              <a:rPr lang="en-NL" smtClean="0"/>
              <a:t>11</a:t>
            </a:fld>
            <a:endParaRPr lang="en-NL"/>
          </a:p>
        </p:txBody>
      </p:sp>
    </p:spTree>
    <p:extLst>
      <p:ext uri="{BB962C8B-B14F-4D97-AF65-F5344CB8AC3E}">
        <p14:creationId xmlns:p14="http://schemas.microsoft.com/office/powerpoint/2010/main" val="34361160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10/25/24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10/25/24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10/25/24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10/25/24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10/25/24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10/25/24</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dirty="0"/>
              <a:t>Let’s stay</a:t>
            </a:r>
            <a:br>
              <a:rPr lang="en-US" dirty="0"/>
            </a:br>
            <a:r>
              <a:rPr lang="en-US" dirty="0"/>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www.eScienceCenter.nl</a:t>
            </a:r>
            <a:endParaRPr lang="nl-NL" dirty="0"/>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info@esciencecenter.com</a:t>
            </a:r>
            <a:endParaRPr lang="nl-NL" dirty="0"/>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10/25/24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10/25/24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10/25/24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dirty="0"/>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10/25/24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10/25/24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10/25/24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10/25/24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10/25/24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10/25/24</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g"/><Relationship Id="rId1" Type="http://schemas.openxmlformats.org/officeDocument/2006/relationships/slideLayout" Target="../slideLayouts/slideLayout5.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https://deepmind.google/technologies/imagen-3/"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FB06-BB7C-4560-D9B9-4C560636F7AD}"/>
              </a:ext>
            </a:extLst>
          </p:cNvPr>
          <p:cNvSpPr>
            <a:spLocks noGrp="1"/>
          </p:cNvSpPr>
          <p:nvPr>
            <p:ph type="ctrTitle"/>
          </p:nvPr>
        </p:nvSpPr>
        <p:spPr/>
        <p:txBody>
          <a:bodyPr/>
          <a:lstStyle/>
          <a:p>
            <a:endParaRPr lang="en-NL"/>
          </a:p>
        </p:txBody>
      </p:sp>
      <p:sp>
        <p:nvSpPr>
          <p:cNvPr id="3" name="Subtitle 2">
            <a:extLst>
              <a:ext uri="{FF2B5EF4-FFF2-40B4-BE49-F238E27FC236}">
                <a16:creationId xmlns:a16="http://schemas.microsoft.com/office/drawing/2014/main" id="{E2866EE9-F800-38D2-01DF-9189F536809A}"/>
              </a:ext>
            </a:extLst>
          </p:cNvPr>
          <p:cNvSpPr>
            <a:spLocks noGrp="1"/>
          </p:cNvSpPr>
          <p:nvPr>
            <p:ph type="subTitle" idx="1"/>
          </p:nvPr>
        </p:nvSpPr>
        <p:spPr/>
        <p:txBody>
          <a:bodyPr/>
          <a:lstStyle/>
          <a:p>
            <a:endParaRPr lang="en-NL"/>
          </a:p>
        </p:txBody>
      </p:sp>
    </p:spTree>
    <p:extLst>
      <p:ext uri="{BB962C8B-B14F-4D97-AF65-F5344CB8AC3E}">
        <p14:creationId xmlns:p14="http://schemas.microsoft.com/office/powerpoint/2010/main" val="558661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EE8F4-55EF-D80C-D611-C436D68FD7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0E094B-54E7-459C-11D2-592FC459B073}"/>
              </a:ext>
            </a:extLst>
          </p:cNvPr>
          <p:cNvSpPr>
            <a:spLocks noGrp="1"/>
          </p:cNvSpPr>
          <p:nvPr>
            <p:ph type="title"/>
          </p:nvPr>
        </p:nvSpPr>
        <p:spPr/>
        <p:txBody>
          <a:bodyPr/>
          <a:lstStyle/>
          <a:p>
            <a:r>
              <a:rPr lang="en-NL" dirty="0"/>
              <a:t>Autopilot</a:t>
            </a:r>
          </a:p>
        </p:txBody>
      </p:sp>
      <p:sp>
        <p:nvSpPr>
          <p:cNvPr id="3" name="Content Placeholder 2">
            <a:extLst>
              <a:ext uri="{FF2B5EF4-FFF2-40B4-BE49-F238E27FC236}">
                <a16:creationId xmlns:a16="http://schemas.microsoft.com/office/drawing/2014/main" id="{21B870A6-D66F-D9FE-25AA-6B855F08D355}"/>
              </a:ext>
            </a:extLst>
          </p:cNvPr>
          <p:cNvSpPr>
            <a:spLocks noGrp="1"/>
          </p:cNvSpPr>
          <p:nvPr>
            <p:ph idx="1"/>
          </p:nvPr>
        </p:nvSpPr>
        <p:spPr/>
        <p:txBody>
          <a:bodyPr/>
          <a:lstStyle/>
          <a:p>
            <a:endParaRPr lang="en-NL" dirty="0"/>
          </a:p>
        </p:txBody>
      </p:sp>
    </p:spTree>
    <p:extLst>
      <p:ext uri="{BB962C8B-B14F-4D97-AF65-F5344CB8AC3E}">
        <p14:creationId xmlns:p14="http://schemas.microsoft.com/office/powerpoint/2010/main" val="640810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0FE2E-F105-4240-540E-5EB38F8B84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4FF4E1-86C2-4F9B-043D-6AA2281DD86E}"/>
              </a:ext>
            </a:extLst>
          </p:cNvPr>
          <p:cNvSpPr>
            <a:spLocks noGrp="1"/>
          </p:cNvSpPr>
          <p:nvPr>
            <p:ph type="title"/>
          </p:nvPr>
        </p:nvSpPr>
        <p:spPr/>
        <p:txBody>
          <a:bodyPr/>
          <a:lstStyle/>
          <a:p>
            <a:r>
              <a:rPr lang="en-NL" dirty="0"/>
              <a:t>Context Awareness</a:t>
            </a:r>
          </a:p>
        </p:txBody>
      </p:sp>
      <p:sp>
        <p:nvSpPr>
          <p:cNvPr id="4" name="Content Placeholder 2">
            <a:extLst>
              <a:ext uri="{FF2B5EF4-FFF2-40B4-BE49-F238E27FC236}">
                <a16:creationId xmlns:a16="http://schemas.microsoft.com/office/drawing/2014/main" id="{EF96BC91-463C-B099-968C-442C7C7023BA}"/>
              </a:ext>
            </a:extLst>
          </p:cNvPr>
          <p:cNvSpPr>
            <a:spLocks noGrp="1"/>
          </p:cNvSpPr>
          <p:nvPr>
            <p:ph idx="1"/>
          </p:nvPr>
        </p:nvSpPr>
        <p:spPr>
          <a:xfrm>
            <a:off x="838200" y="1825625"/>
            <a:ext cx="10515600" cy="4351338"/>
          </a:xfrm>
        </p:spPr>
        <p:txBody>
          <a:bodyPr/>
          <a:lstStyle/>
          <a:p>
            <a:r>
              <a:rPr lang="en-NL" b="0" i="0" dirty="0">
                <a:effectLst/>
              </a:rPr>
              <a:t>TBD</a:t>
            </a:r>
            <a:endParaRPr lang="en-NL" dirty="0"/>
          </a:p>
        </p:txBody>
      </p:sp>
    </p:spTree>
    <p:extLst>
      <p:ext uri="{BB962C8B-B14F-4D97-AF65-F5344CB8AC3E}">
        <p14:creationId xmlns:p14="http://schemas.microsoft.com/office/powerpoint/2010/main" val="4225084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2AA6A-9F95-C8EC-D1FC-F604A9ABB330}"/>
              </a:ext>
            </a:extLst>
          </p:cNvPr>
          <p:cNvSpPr>
            <a:spLocks noGrp="1"/>
          </p:cNvSpPr>
          <p:nvPr>
            <p:ph type="title"/>
          </p:nvPr>
        </p:nvSpPr>
        <p:spPr>
          <a:xfrm>
            <a:off x="6089483" y="1890437"/>
            <a:ext cx="6096000" cy="1215301"/>
          </a:xfrm>
        </p:spPr>
        <p:txBody>
          <a:bodyPr/>
          <a:lstStyle/>
          <a:p>
            <a:pPr algn="ctr"/>
            <a:r>
              <a:rPr lang="en-NL" dirty="0"/>
              <a:t>Giulia Crocioni</a:t>
            </a:r>
            <a:br>
              <a:rPr lang="en-NL" dirty="0"/>
            </a:br>
            <a:r>
              <a:rPr lang="en-NL" sz="2400" b="0" dirty="0"/>
              <a:t>g.crocioni@esciencecenter.nl</a:t>
            </a:r>
            <a:endParaRPr lang="en-NL" b="0" dirty="0"/>
          </a:p>
        </p:txBody>
      </p:sp>
      <p:sp>
        <p:nvSpPr>
          <p:cNvPr id="3" name="Content Placeholder 2">
            <a:extLst>
              <a:ext uri="{FF2B5EF4-FFF2-40B4-BE49-F238E27FC236}">
                <a16:creationId xmlns:a16="http://schemas.microsoft.com/office/drawing/2014/main" id="{2DE63D19-C4DD-8EC2-4BA6-95C90E92C98C}"/>
              </a:ext>
            </a:extLst>
          </p:cNvPr>
          <p:cNvSpPr>
            <a:spLocks noGrp="1"/>
          </p:cNvSpPr>
          <p:nvPr>
            <p:ph idx="1"/>
          </p:nvPr>
        </p:nvSpPr>
        <p:spPr>
          <a:xfrm>
            <a:off x="1866761" y="2572746"/>
            <a:ext cx="2320229" cy="1712507"/>
          </a:xfrm>
        </p:spPr>
        <p:txBody>
          <a:bodyPr anchor="ctr"/>
          <a:lstStyle/>
          <a:p>
            <a:pPr algn="ctr"/>
            <a:r>
              <a:rPr lang="en-NL" sz="3600" dirty="0"/>
              <a:t>The end!</a:t>
            </a:r>
          </a:p>
          <a:p>
            <a:pPr algn="ctr"/>
            <a:r>
              <a:rPr lang="en-NL" sz="3600" dirty="0"/>
              <a:t>Thanks</a:t>
            </a:r>
          </a:p>
        </p:txBody>
      </p:sp>
      <p:sp>
        <p:nvSpPr>
          <p:cNvPr id="4" name="Title 1">
            <a:extLst>
              <a:ext uri="{FF2B5EF4-FFF2-40B4-BE49-F238E27FC236}">
                <a16:creationId xmlns:a16="http://schemas.microsoft.com/office/drawing/2014/main" id="{38A58CB1-EDC2-72B1-28D8-658495100D57}"/>
              </a:ext>
            </a:extLst>
          </p:cNvPr>
          <p:cNvSpPr txBox="1">
            <a:spLocks/>
          </p:cNvSpPr>
          <p:nvPr/>
        </p:nvSpPr>
        <p:spPr>
          <a:xfrm>
            <a:off x="6089483" y="5247681"/>
            <a:ext cx="6095999" cy="12153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NL" dirty="0"/>
              <a:t>Olga Minaeva</a:t>
            </a:r>
          </a:p>
          <a:p>
            <a:pPr algn="ctr"/>
            <a:r>
              <a:rPr lang="en-NL" sz="2400" b="0" dirty="0"/>
              <a:t>o.minaeva@nwo-i.nl</a:t>
            </a:r>
          </a:p>
        </p:txBody>
      </p:sp>
      <p:pic>
        <p:nvPicPr>
          <p:cNvPr id="6" name="Picture 5" descr="A person in a green blouse&#10;&#10;Description automatically generated">
            <a:extLst>
              <a:ext uri="{FF2B5EF4-FFF2-40B4-BE49-F238E27FC236}">
                <a16:creationId xmlns:a16="http://schemas.microsoft.com/office/drawing/2014/main" id="{DEA87B52-FB2E-BCD1-C763-B151AF738273}"/>
              </a:ext>
            </a:extLst>
          </p:cNvPr>
          <p:cNvPicPr>
            <a:picLocks noChangeAspect="1"/>
          </p:cNvPicPr>
          <p:nvPr/>
        </p:nvPicPr>
        <p:blipFill>
          <a:blip r:embed="rId2">
            <a:extLst>
              <a:ext uri="{28A0092B-C50C-407E-A947-70E740481C1C}">
                <a14:useLocalDpi xmlns:a14="http://schemas.microsoft.com/office/drawing/2010/main" val="0"/>
              </a:ext>
            </a:extLst>
          </a:blip>
          <a:srcRect l="7113" t="3203" r="11614" b="32944"/>
          <a:stretch/>
        </p:blipFill>
        <p:spPr>
          <a:xfrm>
            <a:off x="8342731" y="184903"/>
            <a:ext cx="1589505" cy="1513573"/>
          </a:xfrm>
          <a:prstGeom prst="ellipse">
            <a:avLst/>
          </a:prstGeom>
        </p:spPr>
      </p:pic>
      <p:pic>
        <p:nvPicPr>
          <p:cNvPr id="8" name="Picture 7" descr="A person smiling at the camera&#10;&#10;Description automatically generated">
            <a:extLst>
              <a:ext uri="{FF2B5EF4-FFF2-40B4-BE49-F238E27FC236}">
                <a16:creationId xmlns:a16="http://schemas.microsoft.com/office/drawing/2014/main" id="{189F01FB-4925-5F74-8A8C-1A58EC14D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2731" y="3381957"/>
            <a:ext cx="1589505" cy="1589505"/>
          </a:xfrm>
          <a:prstGeom prst="ellipse">
            <a:avLst/>
          </a:prstGeom>
        </p:spPr>
      </p:pic>
      <p:pic>
        <p:nvPicPr>
          <p:cNvPr id="1026" name="Picture 2" descr="Project management Applied and Engineering Sciences (AES) | NWO">
            <a:extLst>
              <a:ext uri="{FF2B5EF4-FFF2-40B4-BE49-F238E27FC236}">
                <a16:creationId xmlns:a16="http://schemas.microsoft.com/office/drawing/2014/main" id="{F5263F05-A432-357C-40BB-9D40501F0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261" y="0"/>
            <a:ext cx="1341739" cy="217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098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281FAD-8284-ADCA-E993-3A25CE2F869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 with a robot&#10;&#10;Description automatically generated">
            <a:extLst>
              <a:ext uri="{FF2B5EF4-FFF2-40B4-BE49-F238E27FC236}">
                <a16:creationId xmlns:a16="http://schemas.microsoft.com/office/drawing/2014/main" id="{6B3E8AC3-91EC-D5B2-BE73-CAB8D7555A51}"/>
              </a:ext>
            </a:extLst>
          </p:cNvPr>
          <p:cNvPicPr>
            <a:picLocks noChangeAspect="1"/>
          </p:cNvPicPr>
          <p:nvPr/>
        </p:nvPicPr>
        <p:blipFill>
          <a:blip r:embed="rId3">
            <a:alphaModFix amt="80000"/>
            <a:extLst>
              <a:ext uri="{28A0092B-C50C-407E-A947-70E740481C1C}">
                <a14:useLocalDpi xmlns:a14="http://schemas.microsoft.com/office/drawing/2010/main" val="0"/>
              </a:ext>
            </a:extLst>
          </a:blip>
          <a:srcRect t="12483" b="16594"/>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A85E334B-D223-A623-1189-97BAAF877B65}"/>
              </a:ext>
            </a:extLst>
          </p:cNvPr>
          <p:cNvSpPr>
            <a:spLocks noGrp="1"/>
          </p:cNvSpPr>
          <p:nvPr>
            <p:ph type="title"/>
          </p:nvPr>
        </p:nvSpPr>
        <p:spPr>
          <a:xfrm>
            <a:off x="838200" y="365125"/>
            <a:ext cx="10515600" cy="1325563"/>
          </a:xfrm>
        </p:spPr>
        <p:txBody>
          <a:bodyPr/>
          <a:lstStyle/>
          <a:p>
            <a:r>
              <a:rPr lang="en-NL" dirty="0"/>
              <a:t>Three modes/models</a:t>
            </a:r>
          </a:p>
        </p:txBody>
      </p:sp>
      <p:sp>
        <p:nvSpPr>
          <p:cNvPr id="16" name="Content Placeholder 2">
            <a:extLst>
              <a:ext uri="{FF2B5EF4-FFF2-40B4-BE49-F238E27FC236}">
                <a16:creationId xmlns:a16="http://schemas.microsoft.com/office/drawing/2014/main" id="{53CB47CA-DEEA-C90D-28EF-DAD1C5B6D0F6}"/>
              </a:ext>
            </a:extLst>
          </p:cNvPr>
          <p:cNvSpPr>
            <a:spLocks noGrp="1"/>
          </p:cNvSpPr>
          <p:nvPr>
            <p:ph idx="1"/>
          </p:nvPr>
        </p:nvSpPr>
        <p:spPr>
          <a:xfrm>
            <a:off x="838200" y="1825625"/>
            <a:ext cx="6416842" cy="4351338"/>
          </a:xfrm>
        </p:spPr>
        <p:txBody>
          <a:bodyPr/>
          <a:lstStyle/>
          <a:p>
            <a:r>
              <a:rPr lang="en-NL" b="0" i="0" dirty="0">
                <a:effectLst/>
              </a:rPr>
              <a:t>Command</a:t>
            </a:r>
          </a:p>
          <a:p>
            <a:pPr lvl="1"/>
            <a:r>
              <a:rPr lang="en-NL" dirty="0"/>
              <a:t>To generate new code or edit existing code via natural language inputs, directly in the editor window</a:t>
            </a:r>
          </a:p>
          <a:p>
            <a:r>
              <a:rPr lang="en-NL" b="0" i="0" dirty="0">
                <a:effectLst/>
              </a:rPr>
              <a:t>Chat</a:t>
            </a:r>
          </a:p>
          <a:p>
            <a:pPr lvl="1"/>
            <a:r>
              <a:rPr lang="en-NL" dirty="0"/>
              <a:t>To talk to your codebase from within your editor</a:t>
            </a:r>
          </a:p>
          <a:p>
            <a:r>
              <a:rPr lang="en-NL" b="0" i="0" dirty="0">
                <a:effectLst/>
              </a:rPr>
              <a:t>Autocomplete</a:t>
            </a:r>
          </a:p>
          <a:p>
            <a:pPr lvl="1"/>
            <a:r>
              <a:rPr lang="en-NL" dirty="0"/>
              <a:t>To make in-line and multi-line suggestions based on the context of your code</a:t>
            </a:r>
            <a:endParaRPr lang="en-NL" b="0" i="0" dirty="0">
              <a:effectLst/>
            </a:endParaRPr>
          </a:p>
          <a:p>
            <a:endParaRPr lang="en-NL" dirty="0"/>
          </a:p>
        </p:txBody>
      </p:sp>
      <p:sp>
        <p:nvSpPr>
          <p:cNvPr id="17" name="TextBox 16">
            <a:extLst>
              <a:ext uri="{FF2B5EF4-FFF2-40B4-BE49-F238E27FC236}">
                <a16:creationId xmlns:a16="http://schemas.microsoft.com/office/drawing/2014/main" id="{74F139EF-06B6-B1AE-C1B9-5474A92EEF9F}"/>
              </a:ext>
            </a:extLst>
          </p:cNvPr>
          <p:cNvSpPr txBox="1"/>
          <p:nvPr/>
        </p:nvSpPr>
        <p:spPr>
          <a:xfrm>
            <a:off x="9074420" y="6580991"/>
            <a:ext cx="3126177" cy="276999"/>
          </a:xfrm>
          <a:prstGeom prst="rect">
            <a:avLst/>
          </a:prstGeom>
          <a:noFill/>
        </p:spPr>
        <p:txBody>
          <a:bodyPr wrap="none" rtlCol="0">
            <a:spAutoFit/>
          </a:bodyPr>
          <a:lstStyle/>
          <a:p>
            <a:r>
              <a:rPr lang="en-GB" sz="1200" dirty="0"/>
              <a:t>Generated with </a:t>
            </a:r>
            <a:r>
              <a:rPr lang="en-GB" sz="1200" dirty="0">
                <a:hlinkClick r:id="rId4" tooltip="https://deepmind.google/technologies/imagen-3/">
                  <a:extLst>
                    <a:ext uri="{A12FA001-AC4F-418D-AE19-62706E023703}">
                      <ahyp:hlinkClr xmlns:ahyp="http://schemas.microsoft.com/office/drawing/2018/hyperlinkcolor" val="tx"/>
                    </a:ext>
                  </a:extLst>
                </a:hlinkClick>
              </a:rPr>
              <a:t>Imagen3</a:t>
            </a:r>
            <a:r>
              <a:rPr lang="en-GB" sz="1200" dirty="0"/>
              <a:t> by Google DeepMind</a:t>
            </a:r>
            <a:r>
              <a:rPr lang="en-NL" sz="1200" dirty="0"/>
              <a:t> </a:t>
            </a:r>
          </a:p>
        </p:txBody>
      </p:sp>
    </p:spTree>
    <p:extLst>
      <p:ext uri="{BB962C8B-B14F-4D97-AF65-F5344CB8AC3E}">
        <p14:creationId xmlns:p14="http://schemas.microsoft.com/office/powerpoint/2010/main" val="3438400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ECC0F-CEB3-CA36-869A-3234153124BB}"/>
              </a:ext>
            </a:extLst>
          </p:cNvPr>
          <p:cNvSpPr>
            <a:spLocks noGrp="1"/>
          </p:cNvSpPr>
          <p:nvPr>
            <p:ph type="title"/>
          </p:nvPr>
        </p:nvSpPr>
        <p:spPr/>
        <p:txBody>
          <a:bodyPr/>
          <a:lstStyle/>
          <a:p>
            <a:r>
              <a:rPr lang="en-NL" dirty="0"/>
              <a:t>Command</a:t>
            </a:r>
          </a:p>
        </p:txBody>
      </p:sp>
      <p:sp>
        <p:nvSpPr>
          <p:cNvPr id="4" name="Content Placeholder 2">
            <a:extLst>
              <a:ext uri="{FF2B5EF4-FFF2-40B4-BE49-F238E27FC236}">
                <a16:creationId xmlns:a16="http://schemas.microsoft.com/office/drawing/2014/main" id="{889FD0AD-1F38-9E87-0BA0-245914DCD2D2}"/>
              </a:ext>
            </a:extLst>
          </p:cNvPr>
          <p:cNvSpPr>
            <a:spLocks noGrp="1"/>
          </p:cNvSpPr>
          <p:nvPr>
            <p:ph idx="1"/>
          </p:nvPr>
        </p:nvSpPr>
        <p:spPr>
          <a:xfrm>
            <a:off x="838200" y="1825625"/>
            <a:ext cx="10515600" cy="4351338"/>
          </a:xfrm>
        </p:spPr>
        <p:txBody>
          <a:bodyPr/>
          <a:lstStyle/>
          <a:p>
            <a:r>
              <a:rPr lang="en-NL" b="0" i="0" dirty="0">
                <a:effectLst/>
              </a:rPr>
              <a:t>Enter a Prompt</a:t>
            </a:r>
          </a:p>
          <a:p>
            <a:pPr lvl="1"/>
            <a:r>
              <a:rPr lang="en-NL" b="0" i="0" dirty="0">
                <a:effectLst/>
              </a:rPr>
              <a:t>MacOS: </a:t>
            </a:r>
            <a:r>
              <a:rPr lang="en-NL" b="0" i="0" dirty="0">
                <a:effectLst/>
                <a:latin typeface="Source Code Pro" panose="020F0502020204030204" pitchFamily="34" charset="0"/>
              </a:rPr>
              <a:t>⌘+I</a:t>
            </a:r>
          </a:p>
          <a:p>
            <a:pPr lvl="1"/>
            <a:r>
              <a:rPr lang="en-NL" dirty="0"/>
              <a:t>Win/Linux: </a:t>
            </a:r>
            <a:r>
              <a:rPr lang="en-NL" dirty="0">
                <a:latin typeface="Source Code Pro" panose="020F0502020204030204" pitchFamily="34" charset="0"/>
              </a:rPr>
              <a:t>Alt+A</a:t>
            </a:r>
          </a:p>
          <a:p>
            <a:r>
              <a:rPr lang="en-NL" dirty="0"/>
              <a:t>Accept suggestion</a:t>
            </a:r>
          </a:p>
          <a:p>
            <a:pPr lvl="1"/>
            <a:r>
              <a:rPr lang="en-NL" b="0" i="0" dirty="0">
                <a:effectLst/>
              </a:rPr>
              <a:t>MacOS: </a:t>
            </a:r>
            <a:r>
              <a:rPr lang="en-NL" b="0" i="0" dirty="0">
                <a:effectLst/>
                <a:latin typeface="Source Code Pro" panose="020B0509030403020204" pitchFamily="49" charset="0"/>
              </a:rPr>
              <a:t>⌥</a:t>
            </a:r>
            <a:r>
              <a:rPr lang="en-NL" b="0" i="0" dirty="0">
                <a:effectLst/>
                <a:latin typeface="Source Code Pro" panose="020F0502020204030204" pitchFamily="34" charset="0"/>
              </a:rPr>
              <a:t>+A</a:t>
            </a:r>
          </a:p>
          <a:p>
            <a:pPr lvl="1"/>
            <a:r>
              <a:rPr lang="en-NL" dirty="0"/>
              <a:t>Win/Linux: </a:t>
            </a:r>
            <a:r>
              <a:rPr lang="en-NL" dirty="0">
                <a:latin typeface="Source Code Pro" panose="020F0502020204030204" pitchFamily="34" charset="0"/>
              </a:rPr>
              <a:t>Alt+A</a:t>
            </a:r>
          </a:p>
          <a:p>
            <a:r>
              <a:rPr lang="en-NL" dirty="0"/>
              <a:t>Reject suggestion</a:t>
            </a:r>
          </a:p>
          <a:p>
            <a:pPr lvl="1"/>
            <a:r>
              <a:rPr lang="en-NL" dirty="0"/>
              <a:t>MacOS: </a:t>
            </a:r>
            <a:r>
              <a:rPr lang="en-NL" b="0" i="0" dirty="0">
                <a:effectLst/>
                <a:latin typeface="Source Code Pro" panose="020B0509030403020204" pitchFamily="49" charset="0"/>
              </a:rPr>
              <a:t>⌥+F</a:t>
            </a:r>
            <a:endParaRPr lang="en-NL" dirty="0">
              <a:latin typeface="Source Code Pro" panose="020F0502020204030204" pitchFamily="34" charset="0"/>
            </a:endParaRPr>
          </a:p>
          <a:p>
            <a:pPr lvl="1"/>
            <a:r>
              <a:rPr lang="en-NL" dirty="0"/>
              <a:t>Win/Linux: </a:t>
            </a:r>
            <a:r>
              <a:rPr lang="en-NL" dirty="0">
                <a:latin typeface="Source Code Pro" panose="020F0502020204030204" pitchFamily="34" charset="0"/>
              </a:rPr>
              <a:t>Alt+F </a:t>
            </a:r>
            <a:endParaRPr lang="en-NL" dirty="0"/>
          </a:p>
        </p:txBody>
      </p:sp>
      <p:pic>
        <p:nvPicPr>
          <p:cNvPr id="6" name="codeium_command_vscode">
            <a:hlinkClick r:id="" action="ppaction://media"/>
            <a:extLst>
              <a:ext uri="{FF2B5EF4-FFF2-40B4-BE49-F238E27FC236}">
                <a16:creationId xmlns:a16="http://schemas.microsoft.com/office/drawing/2014/main" id="{6253E00F-0BD4-0FCC-FFE5-9C23DB4C2DD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96893" y="1045160"/>
            <a:ext cx="6356907" cy="4767680"/>
          </a:xfrm>
          <a:prstGeom prst="rect">
            <a:avLst/>
          </a:prstGeom>
        </p:spPr>
      </p:pic>
    </p:spTree>
    <p:extLst>
      <p:ext uri="{BB962C8B-B14F-4D97-AF65-F5344CB8AC3E}">
        <p14:creationId xmlns:p14="http://schemas.microsoft.com/office/powerpoint/2010/main" val="369339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7EC82-3060-26FF-0C33-AE8DD645C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85D0A8-CE64-CA73-6536-0A6D432875D2}"/>
              </a:ext>
            </a:extLst>
          </p:cNvPr>
          <p:cNvSpPr>
            <a:spLocks noGrp="1"/>
          </p:cNvSpPr>
          <p:nvPr>
            <p:ph type="title"/>
          </p:nvPr>
        </p:nvSpPr>
        <p:spPr/>
        <p:txBody>
          <a:bodyPr/>
          <a:lstStyle/>
          <a:p>
            <a:r>
              <a:rPr lang="en-NL" dirty="0"/>
              <a:t>Command – Refactoring&amp;Docstrings</a:t>
            </a:r>
          </a:p>
        </p:txBody>
      </p:sp>
      <p:sp>
        <p:nvSpPr>
          <p:cNvPr id="4" name="Content Placeholder 2">
            <a:extLst>
              <a:ext uri="{FF2B5EF4-FFF2-40B4-BE49-F238E27FC236}">
                <a16:creationId xmlns:a16="http://schemas.microsoft.com/office/drawing/2014/main" id="{54A472A3-1724-5A94-5190-5EC6F55654A0}"/>
              </a:ext>
            </a:extLst>
          </p:cNvPr>
          <p:cNvSpPr>
            <a:spLocks noGrp="1"/>
          </p:cNvSpPr>
          <p:nvPr>
            <p:ph idx="1"/>
          </p:nvPr>
        </p:nvSpPr>
        <p:spPr>
          <a:xfrm>
            <a:off x="838200" y="1825625"/>
            <a:ext cx="10515600" cy="4351338"/>
          </a:xfrm>
        </p:spPr>
        <p:txBody>
          <a:bodyPr/>
          <a:lstStyle/>
          <a:p>
            <a:pPr>
              <a:lnSpc>
                <a:spcPct val="200000"/>
              </a:lnSpc>
            </a:pPr>
            <a:r>
              <a:rPr lang="en-NL" b="0" i="0" dirty="0">
                <a:effectLst/>
              </a:rPr>
              <a:t>Code lenses</a:t>
            </a:r>
          </a:p>
          <a:p>
            <a:pPr lvl="1">
              <a:lnSpc>
                <a:spcPct val="200000"/>
              </a:lnSpc>
            </a:pPr>
            <a:r>
              <a:rPr lang="en-NL" b="0" i="0" dirty="0">
                <a:effectLst/>
              </a:rPr>
              <a:t>Refactor functionality</a:t>
            </a:r>
          </a:p>
          <a:p>
            <a:pPr lvl="1">
              <a:lnSpc>
                <a:spcPct val="200000"/>
              </a:lnSpc>
            </a:pPr>
            <a:r>
              <a:rPr lang="en-NL" dirty="0"/>
              <a:t>Docstring Generation</a:t>
            </a:r>
          </a:p>
        </p:txBody>
      </p:sp>
      <p:pic>
        <p:nvPicPr>
          <p:cNvPr id="3" name="jetbrains_docstrings">
            <a:hlinkClick r:id="" action="ppaction://media"/>
            <a:extLst>
              <a:ext uri="{FF2B5EF4-FFF2-40B4-BE49-F238E27FC236}">
                <a16:creationId xmlns:a16="http://schemas.microsoft.com/office/drawing/2014/main" id="{CFDA471F-99AC-461C-C4A7-88B27BDFF9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82978" y="1483519"/>
            <a:ext cx="6570822" cy="4693444"/>
          </a:xfrm>
          <a:prstGeom prst="rect">
            <a:avLst/>
          </a:prstGeom>
        </p:spPr>
      </p:pic>
    </p:spTree>
    <p:extLst>
      <p:ext uri="{BB962C8B-B14F-4D97-AF65-F5344CB8AC3E}">
        <p14:creationId xmlns:p14="http://schemas.microsoft.com/office/powerpoint/2010/main" val="182987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F5698-D898-0A11-52BB-AC2B59602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3231E8-9886-C753-6B0B-1191F3556B5F}"/>
              </a:ext>
            </a:extLst>
          </p:cNvPr>
          <p:cNvSpPr>
            <a:spLocks noGrp="1"/>
          </p:cNvSpPr>
          <p:nvPr>
            <p:ph type="title"/>
          </p:nvPr>
        </p:nvSpPr>
        <p:spPr/>
        <p:txBody>
          <a:bodyPr/>
          <a:lstStyle/>
          <a:p>
            <a:r>
              <a:rPr lang="en-NL" dirty="0"/>
              <a:t>Command – Best practices</a:t>
            </a:r>
          </a:p>
        </p:txBody>
      </p:sp>
      <p:sp>
        <p:nvSpPr>
          <p:cNvPr id="4" name="Content Placeholder 2">
            <a:extLst>
              <a:ext uri="{FF2B5EF4-FFF2-40B4-BE49-F238E27FC236}">
                <a16:creationId xmlns:a16="http://schemas.microsoft.com/office/drawing/2014/main" id="{9450B40D-9412-59CC-E3B8-A752FC08509D}"/>
              </a:ext>
            </a:extLst>
          </p:cNvPr>
          <p:cNvSpPr>
            <a:spLocks noGrp="1"/>
          </p:cNvSpPr>
          <p:nvPr>
            <p:ph idx="1"/>
          </p:nvPr>
        </p:nvSpPr>
        <p:spPr>
          <a:xfrm>
            <a:off x="838200" y="1825625"/>
            <a:ext cx="10515600" cy="4351338"/>
          </a:xfrm>
        </p:spPr>
        <p:txBody>
          <a:bodyPr/>
          <a:lstStyle/>
          <a:p>
            <a:r>
              <a:rPr lang="en-NL" b="0" i="0" dirty="0">
                <a:effectLst/>
              </a:rPr>
              <a:t>Advanced model behind Command</a:t>
            </a:r>
          </a:p>
          <a:p>
            <a:r>
              <a:rPr lang="en-NL" dirty="0"/>
              <a:t>Highlight a specific piece of code before using Command</a:t>
            </a:r>
          </a:p>
          <a:p>
            <a:r>
              <a:rPr lang="en-NL" b="0" i="0" dirty="0">
                <a:effectLst/>
              </a:rPr>
              <a:t>Give clear and de</a:t>
            </a:r>
            <a:r>
              <a:rPr lang="en-NL" dirty="0"/>
              <a:t>tailed prompts</a:t>
            </a:r>
          </a:p>
          <a:p>
            <a:pPr lvl="1"/>
            <a:r>
              <a:rPr lang="en-NL" b="0" i="1" dirty="0">
                <a:effectLst/>
              </a:rPr>
              <a:t>E.g., W</a:t>
            </a:r>
            <a:r>
              <a:rPr lang="en-NL" i="1" dirty="0"/>
              <a:t>rite a function that takes two inputs of type Diffable and implements the Myers diff algorithm</a:t>
            </a:r>
          </a:p>
          <a:p>
            <a:r>
              <a:rPr lang="en-NL" b="0" i="0" dirty="0">
                <a:effectLst/>
              </a:rPr>
              <a:t>Always review AI-generated code</a:t>
            </a:r>
          </a:p>
        </p:txBody>
      </p:sp>
      <p:sp>
        <p:nvSpPr>
          <p:cNvPr id="3" name="TextBox 2">
            <a:extLst>
              <a:ext uri="{FF2B5EF4-FFF2-40B4-BE49-F238E27FC236}">
                <a16:creationId xmlns:a16="http://schemas.microsoft.com/office/drawing/2014/main" id="{7BEC48D8-EA93-68ED-854C-E87E5474C5EF}"/>
              </a:ext>
            </a:extLst>
          </p:cNvPr>
          <p:cNvSpPr txBox="1"/>
          <p:nvPr/>
        </p:nvSpPr>
        <p:spPr>
          <a:xfrm>
            <a:off x="9269405" y="6581001"/>
            <a:ext cx="2922595" cy="276999"/>
          </a:xfrm>
          <a:prstGeom prst="rect">
            <a:avLst/>
          </a:prstGeom>
          <a:noFill/>
        </p:spPr>
        <p:txBody>
          <a:bodyPr wrap="none" rtlCol="0">
            <a:spAutoFit/>
          </a:bodyPr>
          <a:lstStyle/>
          <a:p>
            <a:r>
              <a:rPr lang="nl-NL" sz="1200" dirty="0"/>
              <a:t>Icon taken </a:t>
            </a:r>
            <a:r>
              <a:rPr lang="nl-NL" sz="1200" dirty="0" err="1"/>
              <a:t>from</a:t>
            </a:r>
            <a:r>
              <a:rPr lang="nl-NL" sz="1200" dirty="0"/>
              <a:t> </a:t>
            </a:r>
            <a:r>
              <a:rPr lang="nl-NL" sz="1200" dirty="0" err="1"/>
              <a:t>https</a:t>
            </a:r>
            <a:r>
              <a:rPr lang="nl-NL" sz="1200" dirty="0"/>
              <a:t>://</a:t>
            </a:r>
            <a:r>
              <a:rPr lang="nl-NL" sz="1200" dirty="0" err="1"/>
              <a:t>www.flaticon.com</a:t>
            </a:r>
            <a:r>
              <a:rPr lang="nl-NL" sz="1200" dirty="0"/>
              <a:t>/</a:t>
            </a:r>
            <a:endParaRPr lang="en-NL" sz="1200" dirty="0"/>
          </a:p>
        </p:txBody>
      </p:sp>
      <p:pic>
        <p:nvPicPr>
          <p:cNvPr id="5" name="Picture 4">
            <a:extLst>
              <a:ext uri="{FF2B5EF4-FFF2-40B4-BE49-F238E27FC236}">
                <a16:creationId xmlns:a16="http://schemas.microsoft.com/office/drawing/2014/main" id="{B7706EFF-2B36-9E36-652E-1D179D32E0C7}"/>
              </a:ext>
            </a:extLst>
          </p:cNvPr>
          <p:cNvPicPr>
            <a:picLocks noChangeAspect="1"/>
          </p:cNvPicPr>
          <p:nvPr/>
        </p:nvPicPr>
        <p:blipFill>
          <a:blip r:embed="rId3"/>
          <a:stretch>
            <a:fillRect/>
          </a:stretch>
        </p:blipFill>
        <p:spPr>
          <a:xfrm>
            <a:off x="9380701" y="4203864"/>
            <a:ext cx="1973099" cy="1973099"/>
          </a:xfrm>
          <a:prstGeom prst="rect">
            <a:avLst/>
          </a:prstGeom>
        </p:spPr>
      </p:pic>
    </p:spTree>
    <p:extLst>
      <p:ext uri="{BB962C8B-B14F-4D97-AF65-F5344CB8AC3E}">
        <p14:creationId xmlns:p14="http://schemas.microsoft.com/office/powerpoint/2010/main" val="50844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43A38-1046-D3A1-66DA-72DD4A075D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EF2399-8619-4B47-5089-350EF484A7B8}"/>
              </a:ext>
            </a:extLst>
          </p:cNvPr>
          <p:cNvSpPr>
            <a:spLocks noGrp="1"/>
          </p:cNvSpPr>
          <p:nvPr>
            <p:ph type="title"/>
          </p:nvPr>
        </p:nvSpPr>
        <p:spPr/>
        <p:txBody>
          <a:bodyPr/>
          <a:lstStyle/>
          <a:p>
            <a:r>
              <a:rPr lang="en-NL" dirty="0"/>
              <a:t>Command – Exercise</a:t>
            </a:r>
          </a:p>
        </p:txBody>
      </p:sp>
      <p:sp>
        <p:nvSpPr>
          <p:cNvPr id="4" name="Content Placeholder 2">
            <a:extLst>
              <a:ext uri="{FF2B5EF4-FFF2-40B4-BE49-F238E27FC236}">
                <a16:creationId xmlns:a16="http://schemas.microsoft.com/office/drawing/2014/main" id="{2C6C7A31-C679-0878-E8FA-A6F19D06090A}"/>
              </a:ext>
            </a:extLst>
          </p:cNvPr>
          <p:cNvSpPr>
            <a:spLocks noGrp="1"/>
          </p:cNvSpPr>
          <p:nvPr>
            <p:ph idx="1"/>
          </p:nvPr>
        </p:nvSpPr>
        <p:spPr>
          <a:xfrm>
            <a:off x="838200" y="1825625"/>
            <a:ext cx="10515600" cy="4351338"/>
          </a:xfrm>
        </p:spPr>
        <p:txBody>
          <a:bodyPr/>
          <a:lstStyle/>
          <a:p>
            <a:r>
              <a:rPr lang="en-NL" b="0" i="0" dirty="0">
                <a:effectLst/>
              </a:rPr>
              <a:t>TBD</a:t>
            </a:r>
          </a:p>
        </p:txBody>
      </p:sp>
      <p:sp>
        <p:nvSpPr>
          <p:cNvPr id="3" name="TextBox 2">
            <a:extLst>
              <a:ext uri="{FF2B5EF4-FFF2-40B4-BE49-F238E27FC236}">
                <a16:creationId xmlns:a16="http://schemas.microsoft.com/office/drawing/2014/main" id="{C2C31DC3-3A00-820C-CA1B-F4453BCA934B}"/>
              </a:ext>
            </a:extLst>
          </p:cNvPr>
          <p:cNvSpPr txBox="1"/>
          <p:nvPr/>
        </p:nvSpPr>
        <p:spPr>
          <a:xfrm>
            <a:off x="9269405" y="6581001"/>
            <a:ext cx="2922595" cy="276999"/>
          </a:xfrm>
          <a:prstGeom prst="rect">
            <a:avLst/>
          </a:prstGeom>
          <a:noFill/>
        </p:spPr>
        <p:txBody>
          <a:bodyPr wrap="none" rtlCol="0">
            <a:spAutoFit/>
          </a:bodyPr>
          <a:lstStyle/>
          <a:p>
            <a:r>
              <a:rPr lang="nl-NL" sz="1200" dirty="0"/>
              <a:t>Icon taken </a:t>
            </a:r>
            <a:r>
              <a:rPr lang="nl-NL" sz="1200" dirty="0" err="1"/>
              <a:t>from</a:t>
            </a:r>
            <a:r>
              <a:rPr lang="nl-NL" sz="1200" dirty="0"/>
              <a:t> </a:t>
            </a:r>
            <a:r>
              <a:rPr lang="nl-NL" sz="1200" dirty="0" err="1"/>
              <a:t>https</a:t>
            </a:r>
            <a:r>
              <a:rPr lang="nl-NL" sz="1200" dirty="0"/>
              <a:t>://</a:t>
            </a:r>
            <a:r>
              <a:rPr lang="nl-NL" sz="1200" dirty="0" err="1"/>
              <a:t>www.flaticon.com</a:t>
            </a:r>
            <a:r>
              <a:rPr lang="nl-NL" sz="1200" dirty="0"/>
              <a:t>/</a:t>
            </a:r>
            <a:endParaRPr lang="en-NL" sz="1200" dirty="0"/>
          </a:p>
        </p:txBody>
      </p:sp>
      <p:pic>
        <p:nvPicPr>
          <p:cNvPr id="5" name="Picture 4">
            <a:extLst>
              <a:ext uri="{FF2B5EF4-FFF2-40B4-BE49-F238E27FC236}">
                <a16:creationId xmlns:a16="http://schemas.microsoft.com/office/drawing/2014/main" id="{B7B627BE-15DF-EBB0-5E8F-2573001E38ED}"/>
              </a:ext>
            </a:extLst>
          </p:cNvPr>
          <p:cNvPicPr>
            <a:picLocks noChangeAspect="1"/>
          </p:cNvPicPr>
          <p:nvPr/>
        </p:nvPicPr>
        <p:blipFill>
          <a:blip r:embed="rId3"/>
          <a:stretch>
            <a:fillRect/>
          </a:stretch>
        </p:blipFill>
        <p:spPr>
          <a:xfrm>
            <a:off x="9380701" y="4203864"/>
            <a:ext cx="1973099" cy="1973099"/>
          </a:xfrm>
          <a:prstGeom prst="rect">
            <a:avLst/>
          </a:prstGeom>
        </p:spPr>
      </p:pic>
    </p:spTree>
    <p:extLst>
      <p:ext uri="{BB962C8B-B14F-4D97-AF65-F5344CB8AC3E}">
        <p14:creationId xmlns:p14="http://schemas.microsoft.com/office/powerpoint/2010/main" val="3465849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34ADA-7840-648D-51CE-98F05431DC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F5DD17-9BF5-3FDA-A3E0-423353F9735E}"/>
              </a:ext>
            </a:extLst>
          </p:cNvPr>
          <p:cNvSpPr>
            <a:spLocks noGrp="1"/>
          </p:cNvSpPr>
          <p:nvPr>
            <p:ph type="title"/>
          </p:nvPr>
        </p:nvSpPr>
        <p:spPr/>
        <p:txBody>
          <a:bodyPr/>
          <a:lstStyle/>
          <a:p>
            <a:r>
              <a:rPr lang="en-NL" dirty="0"/>
              <a:t>Chat</a:t>
            </a:r>
          </a:p>
        </p:txBody>
      </p:sp>
      <p:sp>
        <p:nvSpPr>
          <p:cNvPr id="3" name="Content Placeholder 2">
            <a:extLst>
              <a:ext uri="{FF2B5EF4-FFF2-40B4-BE49-F238E27FC236}">
                <a16:creationId xmlns:a16="http://schemas.microsoft.com/office/drawing/2014/main" id="{1C014F7B-B241-C7A0-6B8E-A53098566366}"/>
              </a:ext>
            </a:extLst>
          </p:cNvPr>
          <p:cNvSpPr>
            <a:spLocks noGrp="1"/>
          </p:cNvSpPr>
          <p:nvPr>
            <p:ph idx="1"/>
          </p:nvPr>
        </p:nvSpPr>
        <p:spPr/>
        <p:txBody>
          <a:bodyPr/>
          <a:lstStyle/>
          <a:p>
            <a:r>
              <a:rPr lang="en-NL" dirty="0"/>
              <a:t>Similar to the Command function</a:t>
            </a:r>
          </a:p>
          <a:p>
            <a:r>
              <a:rPr lang="en-NL" dirty="0"/>
              <a:t>Chat with the AI assistant</a:t>
            </a:r>
          </a:p>
          <a:p>
            <a:pPr lvl="1"/>
            <a:r>
              <a:rPr lang="en-NL" dirty="0"/>
              <a:t>Get instant feedback</a:t>
            </a:r>
          </a:p>
          <a:p>
            <a:pPr lvl="1"/>
            <a:r>
              <a:rPr lang="en-NL" dirty="0"/>
              <a:t>Interact</a:t>
            </a:r>
          </a:p>
          <a:p>
            <a:r>
              <a:rPr lang="en-NL" dirty="0"/>
              <a:t>By default on the left sidebar</a:t>
            </a:r>
            <a:endParaRPr lang="en-NL" b="0" i="0" dirty="0">
              <a:effectLst/>
            </a:endParaRPr>
          </a:p>
          <a:p>
            <a:r>
              <a:rPr lang="en-NL" b="0" i="0" dirty="0">
                <a:effectLst/>
              </a:rPr>
              <a:t>Open the chat panel</a:t>
            </a:r>
          </a:p>
          <a:p>
            <a:pPr lvl="1"/>
            <a:r>
              <a:rPr lang="en-NL" b="0" i="0" dirty="0">
                <a:effectLst/>
              </a:rPr>
              <a:t>MacOS: </a:t>
            </a:r>
            <a:r>
              <a:rPr lang="en-NL" b="0" i="0" dirty="0">
                <a:effectLst/>
                <a:latin typeface="Source Code Pro" panose="020F0502020204030204" pitchFamily="34" charset="0"/>
              </a:rPr>
              <a:t>⌘+</a:t>
            </a:r>
            <a:r>
              <a:rPr lang="en-GB" dirty="0"/>
              <a:t>⇧</a:t>
            </a:r>
            <a:r>
              <a:rPr lang="en-NL" b="0" i="0" dirty="0">
                <a:effectLst/>
                <a:latin typeface="Source Code Pro" panose="020F0502020204030204" pitchFamily="34" charset="0"/>
              </a:rPr>
              <a:t>+A</a:t>
            </a:r>
          </a:p>
          <a:p>
            <a:pPr lvl="1"/>
            <a:r>
              <a:rPr lang="en-NL" dirty="0"/>
              <a:t>Win/Linux: </a:t>
            </a:r>
            <a:r>
              <a:rPr lang="en-NL" dirty="0">
                <a:latin typeface="Source Code Pro" panose="020F0502020204030204" pitchFamily="34" charset="0"/>
              </a:rPr>
              <a:t>ctrl+</a:t>
            </a:r>
            <a:r>
              <a:rPr lang="en-GB" dirty="0"/>
              <a:t>⇧</a:t>
            </a:r>
            <a:r>
              <a:rPr lang="en-NL" dirty="0">
                <a:latin typeface="Source Code Pro" panose="020F0502020204030204" pitchFamily="34" charset="0"/>
              </a:rPr>
              <a:t>+A</a:t>
            </a:r>
            <a:endParaRPr lang="en-NL" dirty="0"/>
          </a:p>
        </p:txBody>
      </p:sp>
      <p:pic>
        <p:nvPicPr>
          <p:cNvPr id="2050" name="Picture 2" descr="Chat">
            <a:extLst>
              <a:ext uri="{FF2B5EF4-FFF2-40B4-BE49-F238E27FC236}">
                <a16:creationId xmlns:a16="http://schemas.microsoft.com/office/drawing/2014/main" id="{37781C9B-3688-74D5-5B8A-890B4579C6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297"/>
          <a:stretch/>
        </p:blipFill>
        <p:spPr bwMode="auto">
          <a:xfrm>
            <a:off x="6244547" y="0"/>
            <a:ext cx="594745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267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53336-0303-87C1-68A7-9C58E89C42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D3BD2A-8744-D2CB-9B34-5C2CE977A772}"/>
              </a:ext>
            </a:extLst>
          </p:cNvPr>
          <p:cNvSpPr>
            <a:spLocks noGrp="1"/>
          </p:cNvSpPr>
          <p:nvPr>
            <p:ph type="title"/>
          </p:nvPr>
        </p:nvSpPr>
        <p:spPr/>
        <p:txBody>
          <a:bodyPr/>
          <a:lstStyle/>
          <a:p>
            <a:r>
              <a:rPr lang="en-NL" dirty="0"/>
              <a:t>Chat – @mentions</a:t>
            </a:r>
          </a:p>
        </p:txBody>
      </p:sp>
      <p:sp>
        <p:nvSpPr>
          <p:cNvPr id="3" name="Content Placeholder 2">
            <a:extLst>
              <a:ext uri="{FF2B5EF4-FFF2-40B4-BE49-F238E27FC236}">
                <a16:creationId xmlns:a16="http://schemas.microsoft.com/office/drawing/2014/main" id="{CED5DD86-9990-E290-6B95-E266F402764F}"/>
              </a:ext>
            </a:extLst>
          </p:cNvPr>
          <p:cNvSpPr>
            <a:spLocks noGrp="1"/>
          </p:cNvSpPr>
          <p:nvPr>
            <p:ph idx="1"/>
          </p:nvPr>
        </p:nvSpPr>
        <p:spPr>
          <a:xfrm>
            <a:off x="838200" y="1825624"/>
            <a:ext cx="4075867" cy="4032883"/>
          </a:xfrm>
        </p:spPr>
        <p:txBody>
          <a:bodyPr/>
          <a:lstStyle/>
          <a:p>
            <a:r>
              <a:rPr lang="nl-NL" dirty="0" err="1"/>
              <a:t>To</a:t>
            </a:r>
            <a:r>
              <a:rPr lang="nl-NL" dirty="0"/>
              <a:t> </a:t>
            </a:r>
            <a:r>
              <a:rPr lang="nl-NL" dirty="0" err="1"/>
              <a:t>refer</a:t>
            </a:r>
            <a:r>
              <a:rPr lang="nl-NL" dirty="0"/>
              <a:t> </a:t>
            </a:r>
            <a:r>
              <a:rPr lang="nl-NL" dirty="0" err="1"/>
              <a:t>to</a:t>
            </a:r>
            <a:r>
              <a:rPr lang="nl-NL" dirty="0"/>
              <a:t> context items </a:t>
            </a:r>
            <a:r>
              <a:rPr lang="nl-NL" dirty="0" err="1"/>
              <a:t>within</a:t>
            </a:r>
            <a:r>
              <a:rPr lang="nl-NL" dirty="0"/>
              <a:t> </a:t>
            </a:r>
            <a:r>
              <a:rPr lang="nl-NL" dirty="0" err="1"/>
              <a:t>the</a:t>
            </a:r>
            <a:r>
              <a:rPr lang="nl-NL" dirty="0"/>
              <a:t> chat input</a:t>
            </a:r>
          </a:p>
          <a:p>
            <a:pPr lvl="1"/>
            <a:r>
              <a:rPr lang="nl-NL" sz="2000" dirty="0" err="1"/>
              <a:t>Function</a:t>
            </a:r>
            <a:r>
              <a:rPr lang="nl-NL" sz="2000" dirty="0"/>
              <a:t> </a:t>
            </a:r>
            <a:r>
              <a:rPr lang="nl-NL" sz="2000" dirty="0" err="1"/>
              <a:t>names</a:t>
            </a:r>
            <a:endParaRPr lang="nl-NL" sz="2000" dirty="0"/>
          </a:p>
          <a:p>
            <a:pPr lvl="1"/>
            <a:r>
              <a:rPr lang="nl-NL" sz="2000" dirty="0"/>
              <a:t>Class </a:t>
            </a:r>
            <a:r>
              <a:rPr lang="nl-NL" sz="2000" dirty="0" err="1"/>
              <a:t>names</a:t>
            </a:r>
            <a:endParaRPr lang="nl-NL" sz="2000" dirty="0"/>
          </a:p>
          <a:p>
            <a:pPr lvl="1"/>
            <a:r>
              <a:rPr lang="nl-NL" sz="2000" dirty="0"/>
              <a:t>Directories</a:t>
            </a:r>
          </a:p>
          <a:p>
            <a:pPr lvl="1"/>
            <a:r>
              <a:rPr lang="nl-NL" sz="2000" dirty="0"/>
              <a:t>Files</a:t>
            </a:r>
          </a:p>
          <a:p>
            <a:pPr lvl="1"/>
            <a:r>
              <a:rPr lang="nl-NL" sz="2000" dirty="0"/>
              <a:t>Terminal </a:t>
            </a:r>
            <a:r>
              <a:rPr lang="nl-NL" sz="2000" dirty="0" err="1"/>
              <a:t>history</a:t>
            </a:r>
            <a:endParaRPr lang="nl-NL" sz="2000" dirty="0"/>
          </a:p>
          <a:p>
            <a:pPr lvl="1"/>
            <a:r>
              <a:rPr lang="nl-NL" sz="2000" dirty="0"/>
              <a:t>[…]</a:t>
            </a:r>
            <a:endParaRPr lang="en-NL" sz="2000" dirty="0"/>
          </a:p>
        </p:txBody>
      </p:sp>
      <p:pic>
        <p:nvPicPr>
          <p:cNvPr id="3074" name="Picture 2" descr="@mentions">
            <a:extLst>
              <a:ext uri="{FF2B5EF4-FFF2-40B4-BE49-F238E27FC236}">
                <a16:creationId xmlns:a16="http://schemas.microsoft.com/office/drawing/2014/main" id="{AE217B2E-0A03-B3F9-1AE2-281759D6D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067" y="1825625"/>
            <a:ext cx="6439733" cy="4032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179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AB27E-3D0B-951B-ED31-2BC72B4D22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3860F7-4B56-1987-157A-CAC9431BC26E}"/>
              </a:ext>
            </a:extLst>
          </p:cNvPr>
          <p:cNvSpPr>
            <a:spLocks noGrp="1"/>
          </p:cNvSpPr>
          <p:nvPr>
            <p:ph type="title"/>
          </p:nvPr>
        </p:nvSpPr>
        <p:spPr/>
        <p:txBody>
          <a:bodyPr/>
          <a:lstStyle/>
          <a:p>
            <a:r>
              <a:rPr lang="en-NL" dirty="0"/>
              <a:t>Chat – Prompting</a:t>
            </a:r>
          </a:p>
        </p:txBody>
      </p:sp>
      <p:sp>
        <p:nvSpPr>
          <p:cNvPr id="3" name="Content Placeholder 2">
            <a:extLst>
              <a:ext uri="{FF2B5EF4-FFF2-40B4-BE49-F238E27FC236}">
                <a16:creationId xmlns:a16="http://schemas.microsoft.com/office/drawing/2014/main" id="{22EC6E8F-D77A-6C2A-D8A1-C65AB657F668}"/>
              </a:ext>
            </a:extLst>
          </p:cNvPr>
          <p:cNvSpPr>
            <a:spLocks noGrp="1"/>
          </p:cNvSpPr>
          <p:nvPr>
            <p:ph idx="1"/>
          </p:nvPr>
        </p:nvSpPr>
        <p:spPr/>
        <p:txBody>
          <a:bodyPr/>
          <a:lstStyle/>
          <a:p>
            <a:r>
              <a:rPr lang="nl-NL" dirty="0"/>
              <a:t>TBD</a:t>
            </a:r>
            <a:endParaRPr lang="en-NL" dirty="0"/>
          </a:p>
        </p:txBody>
      </p:sp>
    </p:spTree>
    <p:extLst>
      <p:ext uri="{BB962C8B-B14F-4D97-AF65-F5344CB8AC3E}">
        <p14:creationId xmlns:p14="http://schemas.microsoft.com/office/powerpoint/2010/main" val="2442434415"/>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524e8e6-9967-4aee-9f44-a119181d2657" xsi:nil="true"/>
    <lcf76f155ced4ddcb4097134ff3c332f xmlns="6f35d0f1-6b87-42ba-ba3e-91c0d4d9894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34F217B6DCBAE46AC4A63ED982DCB03" ma:contentTypeVersion="16" ma:contentTypeDescription="Create a new document." ma:contentTypeScope="" ma:versionID="d5d7d2bf4a134b776eeaf0d3f79e5e8e">
  <xsd:schema xmlns:xsd="http://www.w3.org/2001/XMLSchema" xmlns:xs="http://www.w3.org/2001/XMLSchema" xmlns:p="http://schemas.microsoft.com/office/2006/metadata/properties" xmlns:ns2="d524e8e6-9967-4aee-9f44-a119181d2657" xmlns:ns3="d0ce14b4-296e-49b5-89d1-87b1b19d123a" xmlns:ns4="6f35d0f1-6b87-42ba-ba3e-91c0d4d98947" targetNamespace="http://schemas.microsoft.com/office/2006/metadata/properties" ma:root="true" ma:fieldsID="972f85ab8906d8099f675232d10e92d7" ns2:_="" ns3:_="" ns4:_="">
    <xsd:import namespace="d524e8e6-9967-4aee-9f44-a119181d2657"/>
    <xsd:import namespace="d0ce14b4-296e-49b5-89d1-87b1b19d123a"/>
    <xsd:import namespace="6f35d0f1-6b87-42ba-ba3e-91c0d4d98947"/>
    <xsd:element name="properties">
      <xsd:complexType>
        <xsd:sequence>
          <xsd:element name="documentManagement">
            <xsd:complexType>
              <xsd:all>
                <xsd:element ref="ns2:SharedWithUsers" minOccurs="0"/>
                <xsd:element ref="ns3:SharingHintHash" minOccurs="0"/>
                <xsd:element ref="ns2:SharedWithDetails" minOccurs="0"/>
                <xsd:element ref="ns4:MediaServiceMetadata" minOccurs="0"/>
                <xsd:element ref="ns4:MediaServiceFastMetadata" minOccurs="0"/>
                <xsd:element ref="ns4:MediaServiceOCR" minOccurs="0"/>
                <xsd:element ref="ns4:MediaServiceAutoKeyPoints" minOccurs="0"/>
                <xsd:element ref="ns4:MediaServiceKeyPoints" minOccurs="0"/>
                <xsd:element ref="ns4:MediaServiceGenerationTime" minOccurs="0"/>
                <xsd:element ref="ns4:MediaServiceEventHashCode" minOccurs="0"/>
                <xsd:element ref="ns4:MediaServiceDateTaken" minOccurs="0"/>
                <xsd:element ref="ns4:MediaLengthInSeconds" minOccurs="0"/>
                <xsd:element ref="ns4: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24e8e6-9967-4aee-9f44-a119181d265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9e49f80-fd85-4eb3-9fb5-881a5d1ce61b}" ma:internalName="TaxCatchAll" ma:showField="CatchAllData" ma:web="d524e8e6-9967-4aee-9f44-a119181d265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0ce14b4-296e-49b5-89d1-87b1b19d123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35d0f1-6b87-42ba-ba3e-91c0d4d98947"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FF6FBF-B4F4-49AD-A88B-091F94ABFAFA}">
  <ds:schemaRefs>
    <ds:schemaRef ds:uri="http://schemas.microsoft.com/office/2006/metadata/properties"/>
    <ds:schemaRef ds:uri="http://schemas.microsoft.com/office/infopath/2007/PartnerControls"/>
    <ds:schemaRef ds:uri="d524e8e6-9967-4aee-9f44-a119181d2657"/>
    <ds:schemaRef ds:uri="6f35d0f1-6b87-42ba-ba3e-91c0d4d98947"/>
  </ds:schemaRefs>
</ds:datastoreItem>
</file>

<file path=customXml/itemProps2.xml><?xml version="1.0" encoding="utf-8"?>
<ds:datastoreItem xmlns:ds="http://schemas.openxmlformats.org/officeDocument/2006/customXml" ds:itemID="{67E607C3-0DCA-4A9B-9587-D0930EC010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24e8e6-9967-4aee-9f44-a119181d2657"/>
    <ds:schemaRef ds:uri="d0ce14b4-296e-49b5-89d1-87b1b19d123a"/>
    <ds:schemaRef ds:uri="6f35d0f1-6b87-42ba-ba3e-91c0d4d989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2CECC3-7DC2-48A3-A34C-CF77ADEDD2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23628</TotalTime>
  <Words>1123</Words>
  <Application>Microsoft Macintosh PowerPoint</Application>
  <PresentationFormat>Widescreen</PresentationFormat>
  <Paragraphs>88</Paragraphs>
  <Slides>12</Slides>
  <Notes>9</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Assistant</vt:lpstr>
      <vt:lpstr>Source Code Pro</vt:lpstr>
      <vt:lpstr>Nunito</vt:lpstr>
      <vt:lpstr>Calibri</vt:lpstr>
      <vt:lpstr>Office Theme</vt:lpstr>
      <vt:lpstr>PowerPoint Presentation</vt:lpstr>
      <vt:lpstr>Three modes/models</vt:lpstr>
      <vt:lpstr>Command</vt:lpstr>
      <vt:lpstr>Command – Refactoring&amp;Docstrings</vt:lpstr>
      <vt:lpstr>Command – Best practices</vt:lpstr>
      <vt:lpstr>Command – Exercise</vt:lpstr>
      <vt:lpstr>Chat</vt:lpstr>
      <vt:lpstr>Chat – @mentions</vt:lpstr>
      <vt:lpstr>Chat – Prompting</vt:lpstr>
      <vt:lpstr>Autopilot</vt:lpstr>
      <vt:lpstr>Context Awareness</vt:lpstr>
      <vt:lpstr>Giulia Crocioni g.crocioni@esciencecenter.nl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Giulia Crocioni</cp:lastModifiedBy>
  <cp:revision>224</cp:revision>
  <dcterms:created xsi:type="dcterms:W3CDTF">2021-07-14T12:30:17Z</dcterms:created>
  <dcterms:modified xsi:type="dcterms:W3CDTF">2024-10-25T14:40:57Z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0x010100B34F217B6DCBAE46AC4A63ED982DCB03</vt:lpwstr>
  </property>
  <property fmtid="{D5CDD505-2E9C-101B-9397-08002B2CF9AE}" pid="3" name="MediaServiceImageTags">
    <vt:lpwstr/>
  </property>
</Properties>
</file>